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0" r:id="rId3"/>
    <p:sldId id="258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55F"/>
    <a:srgbClr val="E6E6E6"/>
    <a:srgbClr val="CC0000"/>
    <a:srgbClr val="FF99FF"/>
    <a:srgbClr val="E82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95" d="100"/>
          <a:sy n="95" d="100"/>
        </p:scale>
        <p:origin x="8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00975-59E9-42B4-B256-436DCDDA7A06}" type="datetimeFigureOut">
              <a:rPr lang="ko-KR" altLang="en-US" smtClean="0"/>
              <a:t>2023-12-14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D4130-9FBD-41C0-8B35-D5DFC0A5F6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0816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2023-12-14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5976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2023-12-14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6291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2023-12-14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1725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2023-12-14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1511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2023-12-14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1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2023-12-14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7184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2023-12-14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058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2023-12-14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2507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2023-12-14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6522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2023-12-14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466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2023-12-14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4615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FCB2F-E0A6-4495-9C57-171D7F7947B9}" type="datetimeFigureOut">
              <a:rPr lang="ko-KR" altLang="en-US" smtClean="0"/>
              <a:t>2023-12-14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3543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7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58047F8-DF0F-4E97-AD14-E74FDAA88231}"/>
              </a:ext>
            </a:extLst>
          </p:cNvPr>
          <p:cNvSpPr txBox="1"/>
          <p:nvPr/>
        </p:nvSpPr>
        <p:spPr>
          <a:xfrm>
            <a:off x="395287" y="1716982"/>
            <a:ext cx="741420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latin typeface="+mj-ea"/>
                <a:ea typeface="+mj-ea"/>
              </a:rPr>
              <a:t>■ </a:t>
            </a:r>
            <a:r>
              <a:rPr lang="en-US" altLang="ko-KR" sz="1300" dirty="0">
                <a:latin typeface="+mj-ea"/>
                <a:ea typeface="+mj-ea"/>
              </a:rPr>
              <a:t> </a:t>
            </a:r>
            <a:r>
              <a:rPr lang="ko-KR" altLang="en-US" sz="1300" dirty="0">
                <a:latin typeface="+mj-ea"/>
                <a:ea typeface="+mj-ea"/>
              </a:rPr>
              <a:t>해당 양식은 지원신청서</a:t>
            </a:r>
            <a:r>
              <a:rPr lang="en-US" altLang="ko-KR" sz="1300" dirty="0">
                <a:latin typeface="+mj-ea"/>
                <a:ea typeface="+mj-ea"/>
              </a:rPr>
              <a:t>(</a:t>
            </a:r>
            <a:r>
              <a:rPr lang="ko-KR" altLang="en-US" sz="1300" dirty="0">
                <a:latin typeface="+mj-ea"/>
                <a:ea typeface="+mj-ea"/>
              </a:rPr>
              <a:t>최근 </a:t>
            </a:r>
            <a:r>
              <a:rPr lang="en-US" altLang="ko-KR" sz="1300" dirty="0">
                <a:latin typeface="+mj-ea"/>
                <a:ea typeface="+mj-ea"/>
              </a:rPr>
              <a:t>3</a:t>
            </a:r>
            <a:r>
              <a:rPr lang="ko-KR" altLang="en-US" sz="1300" dirty="0">
                <a:latin typeface="+mj-ea"/>
                <a:ea typeface="+mj-ea"/>
              </a:rPr>
              <a:t>년간 주요 문화예술 활동 경력 포함</a:t>
            </a:r>
            <a:r>
              <a:rPr lang="en-US" altLang="ko-KR" sz="1300" dirty="0">
                <a:latin typeface="+mj-ea"/>
                <a:ea typeface="+mj-ea"/>
              </a:rPr>
              <a:t>) </a:t>
            </a:r>
            <a:r>
              <a:rPr lang="ko-KR" altLang="en-US" sz="1300">
                <a:latin typeface="+mj-ea"/>
                <a:ea typeface="+mj-ea"/>
              </a:rPr>
              <a:t>외 </a:t>
            </a:r>
            <a:r>
              <a:rPr lang="ko-KR" altLang="en-US" sz="1300" b="1" u="sng">
                <a:latin typeface="+mj-ea"/>
                <a:ea typeface="+mj-ea"/>
              </a:rPr>
              <a:t>선택 </a:t>
            </a:r>
            <a:r>
              <a:rPr lang="ko-KR" altLang="en-US" sz="1300" b="1" u="sng" dirty="0">
                <a:latin typeface="+mj-ea"/>
                <a:ea typeface="+mj-ea"/>
              </a:rPr>
              <a:t>제출 자료</a:t>
            </a:r>
            <a:r>
              <a:rPr lang="ko-KR" altLang="en-US" sz="1300" dirty="0">
                <a:latin typeface="+mj-ea"/>
                <a:ea typeface="+mj-ea"/>
              </a:rPr>
              <a:t>입니다</a:t>
            </a:r>
            <a:r>
              <a:rPr lang="en-US" altLang="ko-KR" sz="1300" dirty="0">
                <a:latin typeface="+mj-ea"/>
                <a:ea typeface="+mj-ea"/>
              </a:rPr>
              <a:t>.</a:t>
            </a:r>
            <a:endParaRPr lang="ko-KR" altLang="en-US" sz="13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38E6FEC-4C6A-40F6-A09E-62F9570939E8}"/>
              </a:ext>
            </a:extLst>
          </p:cNvPr>
          <p:cNvSpPr txBox="1"/>
          <p:nvPr/>
        </p:nvSpPr>
        <p:spPr>
          <a:xfrm>
            <a:off x="395287" y="1145893"/>
            <a:ext cx="23952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latin typeface="+mj-ea"/>
                <a:ea typeface="+mj-ea"/>
              </a:rPr>
              <a:t>[</a:t>
            </a:r>
            <a:r>
              <a:rPr lang="ko-KR" altLang="en-US" sz="1600" b="1" dirty="0">
                <a:latin typeface="+mj-ea"/>
                <a:ea typeface="+mj-ea"/>
              </a:rPr>
              <a:t>작성시 유의사항 안내 </a:t>
            </a:r>
            <a:r>
              <a:rPr lang="en-US" altLang="ko-KR" sz="1600" b="1" dirty="0">
                <a:latin typeface="+mj-ea"/>
                <a:ea typeface="+mj-ea"/>
              </a:rPr>
              <a:t>]</a:t>
            </a:r>
            <a:endParaRPr lang="ko-KR" altLang="en-US" sz="1600" b="1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4158884-53EB-4879-9973-AAB380A83FBB}"/>
              </a:ext>
            </a:extLst>
          </p:cNvPr>
          <p:cNvSpPr txBox="1"/>
          <p:nvPr/>
        </p:nvSpPr>
        <p:spPr>
          <a:xfrm>
            <a:off x="395287" y="2099541"/>
            <a:ext cx="763382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latin typeface="+mj-ea"/>
                <a:ea typeface="+mj-ea"/>
              </a:rPr>
              <a:t>■ </a:t>
            </a:r>
            <a:r>
              <a:rPr lang="en-US" altLang="ko-KR" sz="1300" dirty="0">
                <a:latin typeface="+mj-ea"/>
                <a:ea typeface="+mj-ea"/>
              </a:rPr>
              <a:t> </a:t>
            </a:r>
            <a:r>
              <a:rPr lang="ko-KR" altLang="en-US" sz="1300" dirty="0">
                <a:latin typeface="+mj-ea"/>
                <a:ea typeface="+mj-ea"/>
              </a:rPr>
              <a:t>하단을 참고하시어 분야</a:t>
            </a:r>
            <a:r>
              <a:rPr lang="en-US" altLang="ko-KR" sz="1300" dirty="0">
                <a:latin typeface="+mj-ea"/>
                <a:ea typeface="+mj-ea"/>
              </a:rPr>
              <a:t>(</a:t>
            </a:r>
            <a:r>
              <a:rPr lang="ko-KR" altLang="en-US" sz="1300" dirty="0">
                <a:latin typeface="+mj-ea"/>
                <a:ea typeface="+mj-ea"/>
              </a:rPr>
              <a:t>장르</a:t>
            </a:r>
            <a:r>
              <a:rPr lang="en-US" altLang="ko-KR" sz="1300">
                <a:latin typeface="+mj-ea"/>
                <a:ea typeface="+mj-ea"/>
              </a:rPr>
              <a:t>)</a:t>
            </a:r>
            <a:r>
              <a:rPr lang="ko-KR" altLang="en-US" sz="1300">
                <a:latin typeface="+mj-ea"/>
                <a:ea typeface="+mj-ea"/>
              </a:rPr>
              <a:t>별 제출 자료를 </a:t>
            </a:r>
            <a:r>
              <a:rPr lang="ko-KR" altLang="en-US" sz="1300" dirty="0">
                <a:latin typeface="+mj-ea"/>
                <a:ea typeface="+mj-ea"/>
              </a:rPr>
              <a:t>확인하시고</a:t>
            </a:r>
            <a:r>
              <a:rPr lang="en-US" altLang="ko-KR" sz="1300" dirty="0">
                <a:latin typeface="+mj-ea"/>
                <a:ea typeface="+mj-ea"/>
              </a:rPr>
              <a:t>, </a:t>
            </a:r>
            <a:r>
              <a:rPr lang="ko-KR" altLang="en-US" sz="1300" dirty="0">
                <a:latin typeface="+mj-ea"/>
                <a:ea typeface="+mj-ea"/>
              </a:rPr>
              <a:t>분야에 맞는 제출 자료를 넣어주세요</a:t>
            </a:r>
            <a:r>
              <a:rPr lang="en-US" altLang="ko-KR" sz="1300" dirty="0">
                <a:latin typeface="+mj-ea"/>
                <a:ea typeface="+mj-ea"/>
              </a:rPr>
              <a:t>.</a:t>
            </a:r>
            <a:r>
              <a:rPr lang="ko-KR" altLang="en-US" sz="1300" dirty="0">
                <a:latin typeface="+mj-ea"/>
                <a:ea typeface="+mj-ea"/>
              </a:rPr>
              <a:t> </a:t>
            </a:r>
          </a:p>
        </p:txBody>
      </p:sp>
      <p:graphicFrame>
        <p:nvGraphicFramePr>
          <p:cNvPr id="29" name="표 28">
            <a:extLst>
              <a:ext uri="{FF2B5EF4-FFF2-40B4-BE49-F238E27FC236}">
                <a16:creationId xmlns:a16="http://schemas.microsoft.com/office/drawing/2014/main" id="{D32B2933-34C1-4B31-B251-BE3EA7363F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960245"/>
              </p:ext>
            </p:extLst>
          </p:nvPr>
        </p:nvGraphicFramePr>
        <p:xfrm>
          <a:off x="752474" y="2518445"/>
          <a:ext cx="7753351" cy="25721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7656">
                  <a:extLst>
                    <a:ext uri="{9D8B030D-6E8A-4147-A177-3AD203B41FA5}">
                      <a16:colId xmlns:a16="http://schemas.microsoft.com/office/drawing/2014/main" val="2525851453"/>
                    </a:ext>
                  </a:extLst>
                </a:gridCol>
                <a:gridCol w="6955695">
                  <a:extLst>
                    <a:ext uri="{9D8B030D-6E8A-4147-A177-3AD203B41FA5}">
                      <a16:colId xmlns:a16="http://schemas.microsoft.com/office/drawing/2014/main" val="17780795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분야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제출 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587455"/>
                  </a:ext>
                </a:extLst>
              </a:tr>
              <a:tr h="3677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</a:rPr>
                        <a:t>공연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・연극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음악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무용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다원예술 등 공연예술 창작 및 발표 동영상 파일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분 이내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또는 링크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・개인 발표물이 없을 경우 참가 작품 동영상 파일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분 이내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또는 링크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601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</a:rPr>
                        <a:t>시각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・전시도록 또는 작품집 제출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・전시도록 및 작품집이 없을 경우 이미지파일로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점 내외 제출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767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</a:rPr>
                        <a:t>문학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작품이 있는 경우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작품집과 지원받을 창작 원고 제출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작품집 제출 원고는 개인 작품이 없는 경우와 동일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작품이 없는 경우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아래 해당 원고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제출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문예지 </a:t>
                      </a:r>
                      <a:r>
                        <a:rPr lang="ko-KR" alt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발표작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가능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・유형별 제출 작품 수 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시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시조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동시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7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수필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5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단편동화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2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단편소설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희곡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평론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</a:t>
                      </a:r>
                      <a:endParaRPr lang="en-US" altLang="ko-KR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                   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중편소설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중편동화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 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장편소설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장편동화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장막희곡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원고 일부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원고지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매 분량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775459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35DDE61B-96F2-4CD1-9686-F7EC1360D655}"/>
              </a:ext>
            </a:extLst>
          </p:cNvPr>
          <p:cNvSpPr txBox="1"/>
          <p:nvPr/>
        </p:nvSpPr>
        <p:spPr>
          <a:xfrm>
            <a:off x="395287" y="5252606"/>
            <a:ext cx="8424101" cy="828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1300" dirty="0">
                <a:latin typeface="+mj-ea"/>
                <a:ea typeface="+mj-ea"/>
              </a:rPr>
              <a:t>■ 영상의 경우 </a:t>
            </a:r>
            <a:r>
              <a:rPr lang="en-US" altLang="ko-KR" sz="1300" dirty="0">
                <a:latin typeface="+mj-ea"/>
                <a:ea typeface="+mj-ea"/>
              </a:rPr>
              <a:t>URL</a:t>
            </a:r>
            <a:r>
              <a:rPr lang="ko-KR" altLang="en-US" sz="1300" dirty="0">
                <a:latin typeface="+mj-ea"/>
                <a:ea typeface="+mj-ea"/>
              </a:rPr>
              <a:t>링크를 활용하여 주시고</a:t>
            </a:r>
            <a:r>
              <a:rPr lang="en-US" altLang="ko-KR" sz="1300" dirty="0">
                <a:latin typeface="+mj-ea"/>
                <a:ea typeface="+mj-ea"/>
              </a:rPr>
              <a:t>, URL</a:t>
            </a:r>
            <a:r>
              <a:rPr lang="ko-KR" altLang="en-US" sz="1300" dirty="0">
                <a:latin typeface="+mj-ea"/>
                <a:ea typeface="+mj-ea"/>
              </a:rPr>
              <a:t>이</a:t>
            </a:r>
            <a:r>
              <a:rPr lang="en-US" altLang="ko-KR" sz="1300" dirty="0">
                <a:latin typeface="+mj-ea"/>
                <a:ea typeface="+mj-ea"/>
              </a:rPr>
              <a:t> </a:t>
            </a:r>
            <a:r>
              <a:rPr lang="ko-KR" altLang="en-US" sz="1300" dirty="0">
                <a:latin typeface="+mj-ea"/>
                <a:ea typeface="+mj-ea"/>
              </a:rPr>
              <a:t>없거나 용량이 큰 경우 국가문화예술지원시스템 첨부파일 </a:t>
            </a:r>
            <a:endParaRPr lang="en-US" altLang="ko-KR" sz="1300" dirty="0"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ko-KR" altLang="en-US" sz="1300" dirty="0">
                <a:latin typeface="+mj-ea"/>
                <a:ea typeface="+mj-ea"/>
              </a:rPr>
              <a:t>    탭에</a:t>
            </a:r>
            <a:r>
              <a:rPr lang="en-US" altLang="ko-KR" sz="1300" dirty="0">
                <a:latin typeface="+mj-ea"/>
                <a:ea typeface="+mj-ea"/>
              </a:rPr>
              <a:t> </a:t>
            </a:r>
            <a:r>
              <a:rPr lang="ko-KR" altLang="en-US" sz="1300" dirty="0">
                <a:latin typeface="+mj-ea"/>
                <a:ea typeface="+mj-ea"/>
              </a:rPr>
              <a:t>별도로 첨부해주세요</a:t>
            </a:r>
            <a:r>
              <a:rPr lang="en-US" altLang="ko-KR" sz="1300" dirty="0">
                <a:latin typeface="+mj-ea"/>
                <a:ea typeface="+mj-ea"/>
              </a:rPr>
              <a:t>.</a:t>
            </a:r>
            <a:endParaRPr lang="ko-KR" altLang="en-US" sz="1300" dirty="0">
              <a:latin typeface="+mj-ea"/>
              <a:ea typeface="+mj-ea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E5962D4C-BF1F-434F-B5DF-43D087321761}"/>
              </a:ext>
            </a:extLst>
          </p:cNvPr>
          <p:cNvSpPr/>
          <p:nvPr/>
        </p:nvSpPr>
        <p:spPr>
          <a:xfrm>
            <a:off x="0" y="0"/>
            <a:ext cx="9144000" cy="924423"/>
          </a:xfrm>
          <a:prstGeom prst="rect">
            <a:avLst/>
          </a:prstGeom>
          <a:solidFill>
            <a:srgbClr val="01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2024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장애예술 활성화 지원사업 예술 창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·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제작 활동 지원 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[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분야별 제출자료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]</a:t>
            </a:r>
            <a:endParaRPr lang="ko-KR" altLang="en-US" sz="2000" b="1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26634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78E09E-B382-4BCA-8961-65297AB9DF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2379"/>
              </p:ext>
            </p:extLst>
          </p:nvPr>
        </p:nvGraphicFramePr>
        <p:xfrm>
          <a:off x="885825" y="2031444"/>
          <a:ext cx="7577138" cy="30703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28913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4848225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10238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dirty="0"/>
                        <a:t>신청 작품</a:t>
                      </a:r>
                      <a:r>
                        <a:rPr lang="en-US" altLang="ko-KR" sz="2000" b="1" dirty="0"/>
                        <a:t>(</a:t>
                      </a:r>
                      <a:r>
                        <a:rPr lang="ko-KR" altLang="en-US" sz="2000" b="1" dirty="0"/>
                        <a:t>사업</a:t>
                      </a:r>
                      <a:r>
                        <a:rPr lang="en-US" altLang="ko-KR" sz="2000" b="1" dirty="0"/>
                        <a:t>) </a:t>
                      </a:r>
                      <a:r>
                        <a:rPr lang="ko-KR" altLang="en-US" sz="2000" b="1" dirty="0"/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예</a:t>
                      </a:r>
                      <a:r>
                        <a:rPr lang="en-US" altLang="ko-KR" sz="2000" dirty="0"/>
                        <a:t>) 000 </a:t>
                      </a:r>
                      <a:r>
                        <a:rPr lang="ko-KR" altLang="en-US" sz="2000" dirty="0"/>
                        <a:t>전시회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  <a:tr h="10232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dirty="0"/>
                        <a:t>신청자</a:t>
                      </a:r>
                      <a:r>
                        <a:rPr lang="en-US" altLang="ko-KR" sz="2000" b="1" dirty="0"/>
                        <a:t>(</a:t>
                      </a:r>
                      <a:r>
                        <a:rPr lang="ko-KR" altLang="en-US" sz="2000" b="1" dirty="0"/>
                        <a:t>단체</a:t>
                      </a:r>
                      <a:r>
                        <a:rPr lang="en-US" altLang="ko-KR" sz="2000" b="1" dirty="0"/>
                        <a:t>)</a:t>
                      </a:r>
                      <a:r>
                        <a:rPr lang="ko-KR" altLang="en-US" sz="2000" b="1" dirty="0"/>
                        <a:t>명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예</a:t>
                      </a:r>
                      <a:r>
                        <a:rPr lang="en-US" altLang="ko-KR" sz="2000" dirty="0"/>
                        <a:t>)  </a:t>
                      </a:r>
                      <a:r>
                        <a:rPr lang="ko-KR" altLang="en-US" sz="2000" dirty="0"/>
                        <a:t>홍길동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2079195"/>
                  </a:ext>
                </a:extLst>
              </a:tr>
              <a:tr h="10232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dirty="0"/>
                        <a:t>신청 장르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예</a:t>
                      </a:r>
                      <a:r>
                        <a:rPr lang="en-US" altLang="ko-KR" sz="2000" dirty="0"/>
                        <a:t>) </a:t>
                      </a:r>
                      <a:r>
                        <a:rPr lang="ko-KR" altLang="en-US" sz="2000" dirty="0"/>
                        <a:t>다원예술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00552820"/>
                  </a:ext>
                </a:extLst>
              </a:tr>
            </a:tbl>
          </a:graphicData>
        </a:graphic>
      </p:graphicFrame>
      <p:sp>
        <p:nvSpPr>
          <p:cNvPr id="7" name="직사각형 6">
            <a:extLst>
              <a:ext uri="{FF2B5EF4-FFF2-40B4-BE49-F238E27FC236}">
                <a16:creationId xmlns:a16="http://schemas.microsoft.com/office/drawing/2014/main" id="{F277BDAA-08C0-4870-BFF9-9F6190A5B34E}"/>
              </a:ext>
            </a:extLst>
          </p:cNvPr>
          <p:cNvSpPr/>
          <p:nvPr/>
        </p:nvSpPr>
        <p:spPr>
          <a:xfrm>
            <a:off x="0" y="0"/>
            <a:ext cx="9144000" cy="924423"/>
          </a:xfrm>
          <a:prstGeom prst="rect">
            <a:avLst/>
          </a:prstGeom>
          <a:solidFill>
            <a:srgbClr val="01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2024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장애예술 활성화 지원사업 예술 창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·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제작 활동 지원 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[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분야별 제출자료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]</a:t>
            </a:r>
            <a:endParaRPr lang="ko-KR" altLang="en-US" sz="2000" b="1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2222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6D6876B0-6F13-4E79-AF18-DABCDEBCF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381678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400" b="1" i="0" u="none" dirty="0">
                          <a:latin typeface="+mj-ea"/>
                          <a:ea typeface="+mj-ea"/>
                        </a:rPr>
                        <a:t>예</a:t>
                      </a:r>
                      <a:r>
                        <a:rPr lang="en-US" altLang="ko-KR" sz="1400" b="1" i="0" u="none" dirty="0">
                          <a:latin typeface="+mj-ea"/>
                          <a:ea typeface="+mj-ea"/>
                        </a:rPr>
                        <a:t>)  000 </a:t>
                      </a:r>
                      <a:r>
                        <a:rPr lang="ko-KR" altLang="en-US" sz="1400" b="1" i="0" u="none" dirty="0">
                          <a:latin typeface="+mj-ea"/>
                          <a:ea typeface="+mj-ea"/>
                        </a:rPr>
                        <a:t>음악 공연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89342FD6-DBFE-49D9-AB26-1E62AC85CB93}"/>
              </a:ext>
            </a:extLst>
          </p:cNvPr>
          <p:cNvSpPr/>
          <p:nvPr/>
        </p:nvSpPr>
        <p:spPr>
          <a:xfrm>
            <a:off x="0" y="0"/>
            <a:ext cx="9144000" cy="924423"/>
          </a:xfrm>
          <a:prstGeom prst="rect">
            <a:avLst/>
          </a:prstGeom>
          <a:solidFill>
            <a:srgbClr val="01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2024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장애예술 활성화 지원사업 예술 창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·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제작 활동 지원 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[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분야별 제출자료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]</a:t>
            </a:r>
            <a:endParaRPr lang="ko-KR" altLang="en-US" sz="2000" b="1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8017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3F0B2AF1-1682-414E-A230-E207A6F96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140617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400" b="1" i="0" u="none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3257AA9C-85AA-43C4-B69A-2DD7C6C3E3EE}"/>
              </a:ext>
            </a:extLst>
          </p:cNvPr>
          <p:cNvSpPr/>
          <p:nvPr/>
        </p:nvSpPr>
        <p:spPr>
          <a:xfrm>
            <a:off x="0" y="0"/>
            <a:ext cx="9144000" cy="924423"/>
          </a:xfrm>
          <a:prstGeom prst="rect">
            <a:avLst/>
          </a:prstGeom>
          <a:solidFill>
            <a:srgbClr val="01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2024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장애예술 활성화 지원사업 예술 창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·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제작 활동 지원 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[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분야별 제출자료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]</a:t>
            </a:r>
            <a:endParaRPr lang="ko-KR" altLang="en-US" sz="2000" b="1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7101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CC40EFE2-C310-4111-B38A-7CBD3B6282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26986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400" b="1" i="0" u="none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  <p:sp>
        <p:nvSpPr>
          <p:cNvPr id="8" name="직사각형 7">
            <a:extLst>
              <a:ext uri="{FF2B5EF4-FFF2-40B4-BE49-F238E27FC236}">
                <a16:creationId xmlns:a16="http://schemas.microsoft.com/office/drawing/2014/main" id="{BB7BC8BF-904D-438D-807F-C46142287A2B}"/>
              </a:ext>
            </a:extLst>
          </p:cNvPr>
          <p:cNvSpPr/>
          <p:nvPr/>
        </p:nvSpPr>
        <p:spPr>
          <a:xfrm>
            <a:off x="0" y="0"/>
            <a:ext cx="9144000" cy="924423"/>
          </a:xfrm>
          <a:prstGeom prst="rect">
            <a:avLst/>
          </a:prstGeom>
          <a:solidFill>
            <a:srgbClr val="01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2024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장애예술 활성화 지원사업 예술 창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·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제작 활동 지원 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[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분야별 제출자료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]</a:t>
            </a:r>
            <a:endParaRPr lang="ko-KR" altLang="en-US" sz="2000" b="1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4639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EC8E06FC-7639-4E01-883B-874A337074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26986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400" b="1" i="0" u="none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  <p:pic>
        <p:nvPicPr>
          <p:cNvPr id="8" name="그림 7">
            <a:extLst>
              <a:ext uri="{FF2B5EF4-FFF2-40B4-BE49-F238E27FC236}">
                <a16:creationId xmlns:a16="http://schemas.microsoft.com/office/drawing/2014/main" id="{54C16FE7-C028-4555-B763-2E97D7E959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4"/>
          <a:stretch/>
        </p:blipFill>
        <p:spPr>
          <a:xfrm>
            <a:off x="-11214" y="-9671"/>
            <a:ext cx="9144000" cy="863752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42261014-104F-47C1-9E35-04E023D72BF6}"/>
              </a:ext>
            </a:extLst>
          </p:cNvPr>
          <p:cNvSpPr/>
          <p:nvPr/>
        </p:nvSpPr>
        <p:spPr>
          <a:xfrm>
            <a:off x="0" y="0"/>
            <a:ext cx="9144000" cy="924423"/>
          </a:xfrm>
          <a:prstGeom prst="rect">
            <a:avLst/>
          </a:prstGeom>
          <a:solidFill>
            <a:srgbClr val="01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2024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장애예술 활성화 지원사업 예술 창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·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제작 활동 지원 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[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분야별 제출자료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]</a:t>
            </a:r>
            <a:endParaRPr lang="ko-KR" altLang="en-US" sz="2000" b="1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8103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DA0EA698-558A-4E61-B98B-7BA30CBC2C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26986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400" b="1" i="0" u="none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932AE0E7-8CC0-4F47-8E59-4BA6D22D1078}"/>
              </a:ext>
            </a:extLst>
          </p:cNvPr>
          <p:cNvSpPr/>
          <p:nvPr/>
        </p:nvSpPr>
        <p:spPr>
          <a:xfrm>
            <a:off x="0" y="0"/>
            <a:ext cx="9144000" cy="924423"/>
          </a:xfrm>
          <a:prstGeom prst="rect">
            <a:avLst/>
          </a:prstGeom>
          <a:solidFill>
            <a:srgbClr val="01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2024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장애예술 활성화 지원사업 예술 창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·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제작 활동 지원 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[</a:t>
            </a:r>
            <a:r>
              <a:rPr lang="ko-KR" altLang="en-US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분야별 제출자료</a:t>
            </a:r>
            <a:r>
              <a:rPr lang="en-US" altLang="ko-KR" sz="2000" b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]</a:t>
            </a:r>
            <a:endParaRPr lang="ko-KR" altLang="en-US" sz="2000" b="1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7659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2757</TotalTime>
  <Words>354</Words>
  <Application>Microsoft Office PowerPoint</Application>
  <PresentationFormat>화면 슬라이드 쇼(4:3)</PresentationFormat>
  <Paragraphs>37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HY헤드라인M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박은진</dc:creator>
  <cp:lastModifiedBy>User</cp:lastModifiedBy>
  <cp:revision>15</cp:revision>
  <dcterms:created xsi:type="dcterms:W3CDTF">2021-12-14T08:52:54Z</dcterms:created>
  <dcterms:modified xsi:type="dcterms:W3CDTF">2023-12-14T01:35:35Z</dcterms:modified>
</cp:coreProperties>
</file>