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  <p:sldMasterId id="2147483838" r:id="rId2"/>
    <p:sldMasterId id="2147483840" r:id="rId3"/>
  </p:sldMasterIdLst>
  <p:notesMasterIdLst>
    <p:notesMasterId r:id="rId86"/>
  </p:notesMasterIdLst>
  <p:handoutMasterIdLst>
    <p:handoutMasterId r:id="rId87"/>
  </p:handoutMasterIdLst>
  <p:sldIdLst>
    <p:sldId id="782" r:id="rId4"/>
    <p:sldId id="733" r:id="rId5"/>
    <p:sldId id="793" r:id="rId6"/>
    <p:sldId id="802" r:id="rId7"/>
    <p:sldId id="700" r:id="rId8"/>
    <p:sldId id="702" r:id="rId9"/>
    <p:sldId id="698" r:id="rId10"/>
    <p:sldId id="776" r:id="rId11"/>
    <p:sldId id="704" r:id="rId12"/>
    <p:sldId id="705" r:id="rId13"/>
    <p:sldId id="706" r:id="rId14"/>
    <p:sldId id="803" r:id="rId15"/>
    <p:sldId id="809" r:id="rId16"/>
    <p:sldId id="804" r:id="rId17"/>
    <p:sldId id="711" r:id="rId18"/>
    <p:sldId id="714" r:id="rId19"/>
    <p:sldId id="805" r:id="rId20"/>
    <p:sldId id="777" r:id="rId21"/>
    <p:sldId id="710" r:id="rId22"/>
    <p:sldId id="712" r:id="rId23"/>
    <p:sldId id="806" r:id="rId24"/>
    <p:sldId id="716" r:id="rId25"/>
    <p:sldId id="722" r:id="rId26"/>
    <p:sldId id="781" r:id="rId27"/>
    <p:sldId id="717" r:id="rId28"/>
    <p:sldId id="726" r:id="rId29"/>
    <p:sldId id="727" r:id="rId30"/>
    <p:sldId id="728" r:id="rId31"/>
    <p:sldId id="729" r:id="rId32"/>
    <p:sldId id="724" r:id="rId33"/>
    <p:sldId id="807" r:id="rId34"/>
    <p:sldId id="723" r:id="rId35"/>
    <p:sldId id="812" r:id="rId36"/>
    <p:sldId id="792" r:id="rId37"/>
    <p:sldId id="719" r:id="rId38"/>
    <p:sldId id="732" r:id="rId39"/>
    <p:sldId id="731" r:id="rId40"/>
    <p:sldId id="734" r:id="rId41"/>
    <p:sldId id="735" r:id="rId42"/>
    <p:sldId id="737" r:id="rId43"/>
    <p:sldId id="810" r:id="rId44"/>
    <p:sldId id="736" r:id="rId45"/>
    <p:sldId id="738" r:id="rId46"/>
    <p:sldId id="811" r:id="rId47"/>
    <p:sldId id="742" r:id="rId48"/>
    <p:sldId id="739" r:id="rId49"/>
    <p:sldId id="740" r:id="rId50"/>
    <p:sldId id="744" r:id="rId51"/>
    <p:sldId id="743" r:id="rId52"/>
    <p:sldId id="745" r:id="rId53"/>
    <p:sldId id="749" r:id="rId54"/>
    <p:sldId id="748" r:id="rId55"/>
    <p:sldId id="747" r:id="rId56"/>
    <p:sldId id="741" r:id="rId57"/>
    <p:sldId id="750" r:id="rId58"/>
    <p:sldId id="808" r:id="rId59"/>
    <p:sldId id="813" r:id="rId60"/>
    <p:sldId id="752" r:id="rId61"/>
    <p:sldId id="753" r:id="rId62"/>
    <p:sldId id="801" r:id="rId63"/>
    <p:sldId id="784" r:id="rId64"/>
    <p:sldId id="814" r:id="rId65"/>
    <p:sldId id="815" r:id="rId66"/>
    <p:sldId id="778" r:id="rId67"/>
    <p:sldId id="816" r:id="rId68"/>
    <p:sldId id="817" r:id="rId69"/>
    <p:sldId id="789" r:id="rId70"/>
    <p:sldId id="762" r:id="rId71"/>
    <p:sldId id="761" r:id="rId72"/>
    <p:sldId id="760" r:id="rId73"/>
    <p:sldId id="769" r:id="rId74"/>
    <p:sldId id="768" r:id="rId75"/>
    <p:sldId id="772" r:id="rId76"/>
    <p:sldId id="771" r:id="rId77"/>
    <p:sldId id="770" r:id="rId78"/>
    <p:sldId id="794" r:id="rId79"/>
    <p:sldId id="795" r:id="rId80"/>
    <p:sldId id="796" r:id="rId81"/>
    <p:sldId id="797" r:id="rId82"/>
    <p:sldId id="798" r:id="rId83"/>
    <p:sldId id="800" r:id="rId84"/>
    <p:sldId id="535" r:id="rId85"/>
  </p:sldIdLst>
  <p:sldSz cx="9144000" cy="6858000" type="screen4x3"/>
  <p:notesSz cx="6761163" cy="99425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708">
          <p15:clr>
            <a:srgbClr val="A4A3A4"/>
          </p15:clr>
        </p15:guide>
        <p15:guide id="3" pos="2880">
          <p15:clr>
            <a:srgbClr val="A4A3A4"/>
          </p15:clr>
        </p15:guide>
        <p15:guide id="4" pos="1111">
          <p15:clr>
            <a:srgbClr val="A4A3A4"/>
          </p15:clr>
        </p15:guide>
        <p15:guide id="5" pos="158">
          <p15:clr>
            <a:srgbClr val="A4A3A4"/>
          </p15:clr>
        </p15:guide>
        <p15:guide id="6" pos="11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DADBDC"/>
    <a:srgbClr val="0000FF"/>
    <a:srgbClr val="808000"/>
    <a:srgbClr val="336600"/>
    <a:srgbClr val="006600"/>
    <a:srgbClr val="0099CC"/>
    <a:srgbClr val="8B72AA"/>
    <a:srgbClr val="3699D6"/>
    <a:srgbClr val="3F9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39" autoAdjust="0"/>
    <p:restoredTop sz="99694" autoAdjust="0"/>
  </p:normalViewPr>
  <p:slideViewPr>
    <p:cSldViewPr snapToObjects="1">
      <p:cViewPr varScale="1">
        <p:scale>
          <a:sx n="116" d="100"/>
          <a:sy n="116" d="100"/>
        </p:scale>
        <p:origin x="1608" y="108"/>
      </p:cViewPr>
      <p:guideLst>
        <p:guide orient="horz" pos="2160"/>
        <p:guide orient="horz" pos="708"/>
        <p:guide pos="2880"/>
        <p:guide pos="1111"/>
        <p:guide pos="158"/>
        <p:guide pos="115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60" d="100"/>
          <a:sy n="60" d="100"/>
        </p:scale>
        <p:origin x="-2280" y="-90"/>
      </p:cViewPr>
      <p:guideLst>
        <p:guide orient="horz" pos="3132"/>
        <p:guide pos="213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slide" Target="slides/slide81.xml"/><Relationship Id="rId89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theme" Target="theme/theme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8E06641-E5BD-4A00-82EB-C6A476E52269}" type="datetimeFigureOut">
              <a:rPr lang="ko-KR" altLang="en-US"/>
              <a:pPr>
                <a:defRPr/>
              </a:pPr>
              <a:t>2020-12-24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98EAD12-F9E8-49BA-BC15-C2586FDFB3F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2403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BA5FE5B-CD10-41E2-8DF6-BCC2418682C5}" type="datetimeFigureOut">
              <a:rPr lang="ko-KR" altLang="en-US"/>
              <a:pPr>
                <a:defRPr/>
              </a:pPr>
              <a:t>2020-12-24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5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852772D-4C5E-42B6-8EFE-E65E09071CEB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52101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5988"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29C814-12F3-4055-B565-ACD6C7F64482}" type="slidenum">
              <a:rPr lang="ko-KR" altLang="en-US" smtClean="0">
                <a:solidFill>
                  <a:srgbClr val="000000"/>
                </a:solidFill>
              </a:rPr>
              <a:pPr>
                <a:defRPr/>
              </a:pPr>
              <a:t>0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9702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5988"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07FEEF0-7EDF-4383-BE8C-5250EB1BF980}" type="slidenum">
              <a:rPr lang="ko-KR" altLang="en-US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4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C53A80-2C57-4449-A19C-3527A85D991E}" type="slidenum">
              <a:rPr lang="ko-KR" altLang="en-US" smtClean="0"/>
              <a:pPr>
                <a:defRPr/>
              </a:pPr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9528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C53A80-2C57-4449-A19C-3527A85D991E}" type="slidenum">
              <a:rPr lang="ko-KR" altLang="en-US" smtClean="0"/>
              <a:pPr>
                <a:defRPr/>
              </a:pPr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1954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5A48816-B758-4B49-B19C-5D32E735FC2D}" type="slidenum">
              <a:rPr lang="ko-KR" altLang="en-US" smtClean="0"/>
              <a:pPr>
                <a:defRPr/>
              </a:pPr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69949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DB8719-1077-4DBA-8411-07DFFF717E7C}" type="slidenum">
              <a:rPr lang="ko-KR" altLang="en-US" smtClean="0"/>
              <a:pPr>
                <a:defRPr/>
              </a:pPr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633075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5988"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8278F7-A79E-4469-8AC9-17DAC429C5CB}" type="slidenum">
              <a:rPr lang="ko-KR" altLang="en-US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559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96938" y="747713"/>
            <a:ext cx="4967287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5988"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21508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1A767DC-DAB2-4C97-9DC3-5DB7773180C4}" type="slidenum">
              <a:rPr lang="ko-KR" altLang="en-US" smtClean="0">
                <a:solidFill>
                  <a:srgbClr val="000000"/>
                </a:solidFill>
              </a:rPr>
              <a:pPr>
                <a:defRPr/>
              </a:pPr>
              <a:t>17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535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5"/>
          <p:cNvSpPr txBox="1">
            <a:spLocks/>
          </p:cNvSpPr>
          <p:nvPr userDrawn="1"/>
        </p:nvSpPr>
        <p:spPr>
          <a:xfrm>
            <a:off x="6804025" y="6381750"/>
            <a:ext cx="2133600" cy="36512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latin typeface="+mn-lt"/>
              <a:ea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189AA1AA-256E-4F57-8AA3-CF7082169FB2}" type="datetime1">
              <a:rPr lang="ko-KR" altLang="en-US"/>
              <a:pPr>
                <a:defRPr/>
              </a:pPr>
              <a:t>2020-12-24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04025" y="63817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2E81EE31-E6E1-400E-8749-EEF97B17DF1C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 userDrawn="1"/>
        </p:nvCxnSpPr>
        <p:spPr>
          <a:xfrm>
            <a:off x="179388" y="1196975"/>
            <a:ext cx="8713787" cy="0"/>
          </a:xfrm>
          <a:prstGeom prst="line">
            <a:avLst/>
          </a:prstGeom>
          <a:ln w="952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직선 연결선 2"/>
          <p:cNvCxnSpPr/>
          <p:nvPr userDrawn="1"/>
        </p:nvCxnSpPr>
        <p:spPr>
          <a:xfrm>
            <a:off x="2555875" y="1214438"/>
            <a:ext cx="0" cy="5454650"/>
          </a:xfrm>
          <a:prstGeom prst="line">
            <a:avLst/>
          </a:prstGeom>
          <a:ln w="63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23"/>
          <p:cNvSpPr txBox="1"/>
          <p:nvPr userDrawn="1"/>
        </p:nvSpPr>
        <p:spPr>
          <a:xfrm>
            <a:off x="93663" y="6453188"/>
            <a:ext cx="2317750" cy="3079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400" b="1" dirty="0">
                <a:solidFill>
                  <a:srgbClr val="0000FF"/>
                </a:solidFill>
                <a:latin typeface="+mj-ea"/>
                <a:ea typeface="+mj-ea"/>
              </a:rPr>
              <a:t>http://www.ncas.or.kr</a:t>
            </a:r>
            <a:endParaRPr lang="ko-KR" altLang="en-US" sz="1400" b="1" dirty="0">
              <a:solidFill>
                <a:srgbClr val="0000FF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이용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9FC53507-3DB5-4EEC-B0CF-EDA848E23832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6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모서리가 둥근 직사각형 7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모서리가 둥근 직사각형 8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모서리가 둥근 직사각형 9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모서리가 둥근 직사각형 10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모서리가 둥근 직사각형 11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모서리가 둥근 직사각형 12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17" name="TextBox 16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sp>
        <p:nvSpPr>
          <p:cNvPr id="19" name="TextBox 18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0" name="TextBox 19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21" name="직사각형 20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2" name="그림 21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회원가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2224D86A-FF01-417B-AA8E-CC2DF9283979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0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1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17" name="TextBox 16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pic>
        <p:nvPicPr>
          <p:cNvPr id="18" name="그림 17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정보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876AEAE4-7418-4F9D-95D7-27A3CA198336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0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1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17" name="TextBox 16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pic>
        <p:nvPicPr>
          <p:cNvPr id="18" name="그림 17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지원신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178A71C6-D47A-4D60-9C27-7F18AEFD2F8E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0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1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17" name="TextBox 16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pic>
        <p:nvPicPr>
          <p:cNvPr id="18" name="그림 17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1381C268-1EEC-450A-8306-FF4E7768B725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2030413" y="571500"/>
            <a:ext cx="6905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3054350" y="571500"/>
            <a:ext cx="6905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0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1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sp>
        <p:nvSpPr>
          <p:cNvPr id="16" name="TextBox 15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pic>
        <p:nvPicPr>
          <p:cNvPr id="17" name="그림 16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모서리가 둥근 직사각형 19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+mn-ea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307C68AA-1800-48CF-AF44-3401ADC53531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모서리가 둥근 직사각형 4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0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1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모서리가 둥근 직사각형 12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rgbClr val="00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모서리가 둥근 직사각형 15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19" name="직사각형 18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" name="그림 19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490538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 userDrawn="1"/>
        </p:nvSpPr>
        <p:spPr>
          <a:xfrm>
            <a:off x="0" y="6500813"/>
            <a:ext cx="9144000" cy="35718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F9BF11B2-1B13-48DC-ACEA-2EE7A941B913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 userDrawn="1"/>
        </p:nvSpPr>
        <p:spPr>
          <a:xfrm>
            <a:off x="0" y="836613"/>
            <a:ext cx="9144000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모서리가 둥근 직사각형 5"/>
          <p:cNvSpPr/>
          <p:nvPr userDrawn="1"/>
        </p:nvSpPr>
        <p:spPr>
          <a:xfrm>
            <a:off x="18573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 userDrawn="1"/>
        </p:nvSpPr>
        <p:spPr>
          <a:xfrm>
            <a:off x="28813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모서리가 둥근 직사각형 7"/>
          <p:cNvSpPr/>
          <p:nvPr userDrawn="1"/>
        </p:nvSpPr>
        <p:spPr>
          <a:xfrm>
            <a:off x="3906838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203041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이용안내</a:t>
            </a:r>
          </a:p>
        </p:txBody>
      </p:sp>
      <p:sp>
        <p:nvSpPr>
          <p:cNvPr id="10" name="TextBox 9"/>
          <p:cNvSpPr txBox="1">
            <a:spLocks noChangeArrowheads="1"/>
          </p:cNvSpPr>
          <p:nvPr userDrawn="1"/>
        </p:nvSpPr>
        <p:spPr bwMode="auto">
          <a:xfrm>
            <a:off x="3054350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회원가입</a:t>
            </a:r>
          </a:p>
        </p:txBody>
      </p:sp>
      <p:sp>
        <p:nvSpPr>
          <p:cNvPr id="11" name="TextBox 23"/>
          <p:cNvSpPr txBox="1"/>
          <p:nvPr userDrawn="1"/>
        </p:nvSpPr>
        <p:spPr>
          <a:xfrm>
            <a:off x="25400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http://www.ncas.or.kr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2" name="TextBox 23"/>
          <p:cNvSpPr txBox="1"/>
          <p:nvPr userDrawn="1"/>
        </p:nvSpPr>
        <p:spPr>
          <a:xfrm>
            <a:off x="6810375" y="6550025"/>
            <a:ext cx="2317750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고객만족센터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1577-8751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cxnSp>
        <p:nvCxnSpPr>
          <p:cNvPr id="13" name="직선 연결선 12"/>
          <p:cNvCxnSpPr/>
          <p:nvPr userDrawn="1"/>
        </p:nvCxnSpPr>
        <p:spPr>
          <a:xfrm>
            <a:off x="2379663" y="858838"/>
            <a:ext cx="0" cy="5614987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모서리가 둥근 직사각형 13"/>
          <p:cNvSpPr/>
          <p:nvPr userDrawn="1"/>
        </p:nvSpPr>
        <p:spPr>
          <a:xfrm>
            <a:off x="4930775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14"/>
          <p:cNvSpPr/>
          <p:nvPr userDrawn="1"/>
        </p:nvSpPr>
        <p:spPr>
          <a:xfrm>
            <a:off x="5954713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모서리가 둥근 직사각형 15"/>
          <p:cNvSpPr/>
          <p:nvPr userDrawn="1"/>
        </p:nvSpPr>
        <p:spPr>
          <a:xfrm>
            <a:off x="8002588" y="571500"/>
            <a:ext cx="1000125" cy="3571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모서리가 둥근 직사각형 16"/>
          <p:cNvSpPr/>
          <p:nvPr userDrawn="1"/>
        </p:nvSpPr>
        <p:spPr>
          <a:xfrm>
            <a:off x="6978650" y="571500"/>
            <a:ext cx="1000125" cy="357188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 userDrawn="1"/>
        </p:nvSpPr>
        <p:spPr bwMode="auto">
          <a:xfrm>
            <a:off x="5945188" y="571500"/>
            <a:ext cx="954087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교부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변경신청</a:t>
            </a:r>
          </a:p>
        </p:txBody>
      </p:sp>
      <p:sp>
        <p:nvSpPr>
          <p:cNvPr id="19" name="TextBox 18"/>
          <p:cNvSpPr txBox="1">
            <a:spLocks noChangeArrowheads="1"/>
          </p:cNvSpPr>
          <p:nvPr userDrawn="1"/>
        </p:nvSpPr>
        <p:spPr bwMode="auto">
          <a:xfrm>
            <a:off x="5084763" y="571500"/>
            <a:ext cx="66516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지원신청</a:t>
            </a:r>
          </a:p>
        </p:txBody>
      </p:sp>
      <p:sp>
        <p:nvSpPr>
          <p:cNvPr id="20" name="직사각형 19"/>
          <p:cNvSpPr/>
          <p:nvPr userDrawn="1"/>
        </p:nvSpPr>
        <p:spPr>
          <a:xfrm>
            <a:off x="0" y="849313"/>
            <a:ext cx="9144000" cy="88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1" name="그림 20" descr="NCAS CI.bmp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" y="150813"/>
            <a:ext cx="1935163" cy="31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>
            <a:spLocks noChangeArrowheads="1"/>
          </p:cNvSpPr>
          <p:nvPr userDrawn="1"/>
        </p:nvSpPr>
        <p:spPr bwMode="auto">
          <a:xfrm>
            <a:off x="40671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메뉴안내</a:t>
            </a:r>
          </a:p>
        </p:txBody>
      </p:sp>
      <p:sp>
        <p:nvSpPr>
          <p:cNvPr id="23" name="TextBox 22"/>
          <p:cNvSpPr txBox="1">
            <a:spLocks noChangeArrowheads="1"/>
          </p:cNvSpPr>
          <p:nvPr userDrawn="1"/>
        </p:nvSpPr>
        <p:spPr bwMode="auto">
          <a:xfrm>
            <a:off x="8156575" y="571500"/>
            <a:ext cx="665163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결과보고</a:t>
            </a:r>
          </a:p>
        </p:txBody>
      </p:sp>
      <p:sp>
        <p:nvSpPr>
          <p:cNvPr id="24" name="TextBox 23"/>
          <p:cNvSpPr txBox="1">
            <a:spLocks noChangeArrowheads="1"/>
          </p:cNvSpPr>
          <p:nvPr userDrawn="1"/>
        </p:nvSpPr>
        <p:spPr bwMode="auto">
          <a:xfrm>
            <a:off x="6978650" y="571500"/>
            <a:ext cx="1009650" cy="2460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정산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/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사업실적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441" r:id="rId1"/>
    <p:sldLayoutId id="2147485442" r:id="rId2"/>
    <p:sldLayoutId id="2147485443" r:id="rId3"/>
    <p:sldLayoutId id="2147485444" r:id="rId4"/>
    <p:sldLayoutId id="2147485445" r:id="rId5"/>
    <p:sldLayoutId id="2147485446" r:id="rId6"/>
    <p:sldLayoutId id="2147485447" r:id="rId7"/>
    <p:sldLayoutId id="2147485448" r:id="rId8"/>
    <p:sldLayoutId id="2147485449" r:id="rId9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work\2010년\1004\자통3차\b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-635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52FA380A-20FA-4C88-937E-49C9484BBBE5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439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work\2010년\1004\자통3차\b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-635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 userDrawn="1"/>
        </p:nvSpPr>
        <p:spPr bwMode="auto">
          <a:xfrm>
            <a:off x="0" y="65722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0A4CE6BA-F3BA-4898-A183-972AC43D52C1}" type="slidenum">
              <a:rPr kumimoji="0" lang="ko-KR" alt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ko-KR" altLang="en-US" sz="1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440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emf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22.png"/><Relationship Id="rId7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png"/><Relationship Id="rId5" Type="http://schemas.openxmlformats.org/officeDocument/2006/relationships/image" Target="../media/image24.emf"/><Relationship Id="rId10" Type="http://schemas.openxmlformats.org/officeDocument/2006/relationships/image" Target="../media/image45.png"/><Relationship Id="rId4" Type="http://schemas.openxmlformats.org/officeDocument/2006/relationships/image" Target="../media/image40.png"/><Relationship Id="rId9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1.jpeg"/><Relationship Id="rId5" Type="http://schemas.openxmlformats.org/officeDocument/2006/relationships/image" Target="../media/image13.jpeg"/><Relationship Id="rId4" Type="http://schemas.openxmlformats.org/officeDocument/2006/relationships/image" Target="../media/image6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8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1.pn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8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2.jpeg"/><Relationship Id="rId4" Type="http://schemas.openxmlformats.org/officeDocument/2006/relationships/image" Target="../media/image121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5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8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8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13315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320" name="그림 24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22" name="대각선 줄무늬 21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326" name="그림 28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7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메뉴안내</a:t>
            </a:r>
          </a:p>
        </p:txBody>
      </p:sp>
      <p:sp>
        <p:nvSpPr>
          <p:cNvPr id="26" name="대각선 줄무늬 25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332" name="그림 32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30" name="대각선 줄무늬 29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338" name="그림 36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9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13340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13341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13342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14339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344" name="그림 24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22" name="대각선 줄무늬 21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350" name="그림 28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메뉴안내</a:t>
            </a:r>
          </a:p>
        </p:txBody>
      </p:sp>
      <p:sp>
        <p:nvSpPr>
          <p:cNvPr id="26" name="대각선 줄무늬 25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356" name="그림 32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7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30" name="대각선 줄무늬 29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4362" name="그림 36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3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14364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14365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14366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843213" y="2708275"/>
            <a:ext cx="5400675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20190508_174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9264" y="1079500"/>
            <a:ext cx="6517620" cy="5193816"/>
          </a:xfrm>
          <a:prstGeom prst="rect">
            <a:avLst/>
          </a:prstGeom>
        </p:spPr>
      </p:pic>
      <p:sp>
        <p:nvSpPr>
          <p:cNvPr id="1536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92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시스템 접속 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006" y="1011505"/>
            <a:ext cx="8556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시스템 접속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870087" y="1079500"/>
            <a:ext cx="1384130" cy="2095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5367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1F2F9"/>
              </a:clrFrom>
              <a:clrTo>
                <a:srgbClr val="F1F2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430" y="2564880"/>
            <a:ext cx="5143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1F2F9"/>
              </a:clrFrom>
              <a:clrTo>
                <a:srgbClr val="F1F2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3238" y="3287713"/>
            <a:ext cx="4953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1F2F9"/>
              </a:clrFrom>
              <a:clrTo>
                <a:srgbClr val="F1F2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3238" y="3938588"/>
            <a:ext cx="4857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0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1F2F9"/>
              </a:clrFrom>
              <a:clrTo>
                <a:srgbClr val="F1F2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3238" y="4659313"/>
            <a:ext cx="4476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타원 18"/>
          <p:cNvSpPr/>
          <p:nvPr/>
        </p:nvSpPr>
        <p:spPr>
          <a:xfrm>
            <a:off x="127000" y="98134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584337" y="981343"/>
            <a:ext cx="285750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35"/>
          <p:cNvSpPr txBox="1">
            <a:spLocks noChangeArrowheads="1"/>
          </p:cNvSpPr>
          <p:nvPr/>
        </p:nvSpPr>
        <p:spPr bwMode="auto">
          <a:xfrm>
            <a:off x="107950" y="1885950"/>
            <a:ext cx="2093912" cy="23018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9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모든 브라우저 </a:t>
            </a:r>
            <a:r>
              <a:rPr lang="en-US" altLang="ko-KR" sz="9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팝업 허용으로 설정</a:t>
            </a:r>
          </a:p>
        </p:txBody>
      </p:sp>
      <p:pic>
        <p:nvPicPr>
          <p:cNvPr id="15374" name="그림 13" descr="오페라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3238" y="5345113"/>
            <a:ext cx="43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20"/>
          <p:cNvGrpSpPr/>
          <p:nvPr/>
        </p:nvGrpSpPr>
        <p:grpSpPr>
          <a:xfrm>
            <a:off x="213662" y="1322833"/>
            <a:ext cx="1950752" cy="5184639"/>
            <a:chOff x="484330" y="1369248"/>
            <a:chExt cx="1950752" cy="5184639"/>
          </a:xfrm>
        </p:grpSpPr>
        <p:sp>
          <p:nvSpPr>
            <p:cNvPr id="23" name="TextBox 80"/>
            <p:cNvSpPr txBox="1">
              <a:spLocks noChangeArrowheads="1"/>
            </p:cNvSpPr>
            <p:nvPr/>
          </p:nvSpPr>
          <p:spPr bwMode="auto">
            <a:xfrm>
              <a:off x="484330" y="1369248"/>
              <a:ext cx="1950752" cy="4770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sz="900" dirty="0">
                  <a:latin typeface="나눔고딕" pitchFamily="50" charset="-127"/>
                  <a:ea typeface="나눔고딕" pitchFamily="50" charset="-127"/>
                </a:rPr>
                <a:t>웹 브라우저에 국가문화예술지원시스템의 주소를 입력 후 </a:t>
              </a:r>
              <a:r>
                <a:rPr lang="ko-KR" altLang="en-US" sz="900" dirty="0" err="1">
                  <a:latin typeface="나눔고딕" pitchFamily="50" charset="-127"/>
                  <a:ea typeface="나눔고딕" pitchFamily="50" charset="-127"/>
                </a:rPr>
                <a:t>엔터</a:t>
              </a:r>
              <a:endParaRPr lang="en-US" altLang="ko-KR" sz="900" dirty="0">
                <a:latin typeface="나눔고딕" pitchFamily="50" charset="-127"/>
                <a:ea typeface="나눔고딕" pitchFamily="50" charset="-127"/>
              </a:endParaRPr>
            </a:p>
            <a:p>
              <a:r>
                <a:rPr lang="en-US" altLang="ko-KR" sz="900" b="1" dirty="0">
                  <a:solidFill>
                    <a:srgbClr val="0000FF"/>
                  </a:solidFill>
                  <a:latin typeface="나눔고딕" pitchFamily="50" charset="-127"/>
                  <a:ea typeface="나눔고딕" pitchFamily="50" charset="-127"/>
                </a:rPr>
                <a:t>http://www.ncas.or.kr</a:t>
              </a:r>
            </a:p>
            <a:p>
              <a:endParaRPr lang="en-US" altLang="ko-KR" sz="8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8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[</a:t>
              </a:r>
              <a:r>
                <a:rPr lang="ko-KR" altLang="en-US" sz="900" b="1" dirty="0">
                  <a:latin typeface="나눔고딕" pitchFamily="50" charset="-127"/>
                  <a:ea typeface="나눔고딕" pitchFamily="50" charset="-127"/>
                </a:rPr>
                <a:t>사용 가능 </a:t>
              </a:r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6</a:t>
              </a:r>
              <a:r>
                <a:rPr lang="ko-KR" altLang="en-US" sz="900" b="1" dirty="0">
                  <a:latin typeface="나눔고딕" pitchFamily="50" charset="-127"/>
                  <a:ea typeface="나눔고딕" pitchFamily="50" charset="-127"/>
                </a:rPr>
                <a:t>대 웹 브라우저</a:t>
              </a:r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]</a:t>
              </a: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- MS Internet Explorer </a:t>
              </a: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- Google Chrome </a:t>
              </a: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- Apple Safari</a:t>
              </a: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 smtClean="0">
                <a:latin typeface="나눔고딕" pitchFamily="50" charset="-127"/>
                <a:ea typeface="나눔고딕" pitchFamily="50" charset="-127"/>
              </a:endParaRPr>
            </a:p>
            <a:p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Mozilla Firefox   </a:t>
              </a: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 Opera</a:t>
              </a: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  <a:p>
              <a:pPr>
                <a:buFontTx/>
                <a:buChar char="-"/>
              </a:pPr>
              <a:r>
                <a:rPr lang="en-US" altLang="ko-KR" sz="900" b="1" dirty="0">
                  <a:latin typeface="나눔고딕" pitchFamily="50" charset="-127"/>
                  <a:ea typeface="나눔고딕" pitchFamily="50" charset="-127"/>
                </a:rPr>
                <a:t> Swing </a:t>
              </a:r>
              <a:r>
                <a:rPr lang="en-US" altLang="ko-KR" sz="900" b="1" dirty="0" smtClean="0">
                  <a:latin typeface="나눔고딕" pitchFamily="50" charset="-127"/>
                  <a:ea typeface="나눔고딕" pitchFamily="50" charset="-127"/>
                </a:rPr>
                <a:t>browser</a:t>
              </a:r>
              <a:endParaRPr lang="en-US" altLang="ko-KR" sz="9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24" name="그림 15" descr="스윙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70719" y="6085575"/>
              <a:ext cx="588962" cy="468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" name="TextBox 32"/>
          <p:cNvSpPr txBox="1">
            <a:spLocks noChangeArrowheads="1"/>
          </p:cNvSpPr>
          <p:nvPr/>
        </p:nvSpPr>
        <p:spPr bwMode="auto">
          <a:xfrm>
            <a:off x="1189038" y="5876530"/>
            <a:ext cx="1150714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700" dirty="0" smtClean="0">
                <a:latin typeface="나눔고딕" pitchFamily="50" charset="-127"/>
                <a:ea typeface="나눔고딕" pitchFamily="50" charset="-127"/>
              </a:rPr>
              <a:t>(2019.01.07</a:t>
            </a:r>
            <a:r>
              <a:rPr lang="ko-KR" altLang="en-US" sz="700" dirty="0" smtClean="0">
                <a:latin typeface="나눔고딕" pitchFamily="50" charset="-127"/>
                <a:ea typeface="나눔고딕" pitchFamily="50" charset="-127"/>
              </a:rPr>
              <a:t> 기준으로 서비스종료</a:t>
            </a:r>
            <a:r>
              <a:rPr lang="en-US" altLang="ko-KR" sz="700" dirty="0" smtClean="0"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700" dirty="0" smtClean="0">
                <a:latin typeface="나눔고딕" pitchFamily="50" charset="-127"/>
                <a:ea typeface="나눔고딕" pitchFamily="50" charset="-127"/>
              </a:rPr>
              <a:t>기존에 설치되었던 </a:t>
            </a:r>
            <a:r>
              <a:rPr lang="ko-KR" altLang="en-US" sz="700" dirty="0" err="1" smtClean="0">
                <a:latin typeface="나눔고딕" pitchFamily="50" charset="-127"/>
                <a:ea typeface="나눔고딕" pitchFamily="50" charset="-127"/>
              </a:rPr>
              <a:t>브라우저는사용이</a:t>
            </a:r>
            <a:r>
              <a:rPr lang="ko-KR" altLang="en-US" sz="700" dirty="0" smtClean="0">
                <a:latin typeface="나눔고딕" pitchFamily="50" charset="-127"/>
                <a:ea typeface="나눔고딕" pitchFamily="50" charset="-127"/>
              </a:rPr>
              <a:t> 가능하나 신규 브라우저는 설치 불가함</a:t>
            </a:r>
            <a:r>
              <a:rPr lang="en-US" altLang="ko-KR" sz="7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7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92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시스템 접속 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07950" y="205331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410" y="2060810"/>
            <a:ext cx="2232310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1000" b="1" dirty="0" err="1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웹브라우저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IE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사용자의 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경우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인터넷 </a:t>
            </a:r>
            <a:r>
              <a:rPr lang="ko-KR" altLang="en-US" sz="1000" b="1" dirty="0" err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익스플로러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사용자 안내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</a:p>
          <a:p>
            <a:pPr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메시지 확인 후 설정 변경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*</a:t>
            </a:r>
            <a:r>
              <a:rPr lang="ko-KR" altLang="en-US" sz="900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엣지브라우저</a:t>
            </a:r>
            <a:r>
              <a:rPr lang="en-US" altLang="ko-KR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, </a:t>
            </a:r>
            <a:r>
              <a:rPr lang="ko-KR" altLang="en-US" sz="900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모바일</a:t>
            </a:r>
            <a:r>
              <a:rPr lang="en-US" altLang="ko-KR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, </a:t>
            </a:r>
            <a:r>
              <a:rPr lang="ko-KR" altLang="en-US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패드는 </a:t>
            </a:r>
            <a:r>
              <a:rPr lang="ko-KR" altLang="en-US" sz="900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미지원</a:t>
            </a:r>
            <a:endParaRPr lang="en-US" altLang="ko-KR" sz="90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-&gt;PC</a:t>
            </a:r>
            <a:r>
              <a:rPr lang="ko-KR" altLang="en-US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로 사용 권장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938" y="1093788"/>
            <a:ext cx="20224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국가문화예술지원시스템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접속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07950" y="350993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8938" y="3538510"/>
            <a:ext cx="191110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안내 메시지 확인 후 닫기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오늘 하루 이 창 열지 않음 체크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grpSp>
        <p:nvGrpSpPr>
          <p:cNvPr id="4" name="그룹 4"/>
          <p:cNvGrpSpPr/>
          <p:nvPr/>
        </p:nvGrpSpPr>
        <p:grpSpPr>
          <a:xfrm>
            <a:off x="2483133" y="1093788"/>
            <a:ext cx="6544800" cy="5109612"/>
            <a:chOff x="2484000" y="1098000"/>
            <a:chExt cx="6544800" cy="5109612"/>
          </a:xfrm>
        </p:grpSpPr>
        <p:pic>
          <p:nvPicPr>
            <p:cNvPr id="2" name="그림 1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4000" y="1098000"/>
              <a:ext cx="6544800" cy="5029200"/>
            </a:xfrm>
            <a:prstGeom prst="rect">
              <a:avLst/>
            </a:prstGeom>
          </p:spPr>
        </p:pic>
        <p:sp>
          <p:nvSpPr>
            <p:cNvPr id="3" name="직사각형 2"/>
            <p:cNvSpPr/>
            <p:nvPr/>
          </p:nvSpPr>
          <p:spPr>
            <a:xfrm>
              <a:off x="2555720" y="1674080"/>
              <a:ext cx="6473080" cy="4533532"/>
            </a:xfrm>
            <a:prstGeom prst="rect">
              <a:avLst/>
            </a:prstGeom>
            <a:solidFill>
              <a:schemeClr val="tx1">
                <a:lumMod val="95000"/>
                <a:lumOff val="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0" name="그림 19" descr="20190507_162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20" y="5797393"/>
            <a:ext cx="1080150" cy="325595"/>
          </a:xfrm>
          <a:prstGeom prst="rect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</p:spPr>
      </p:pic>
      <p:pic>
        <p:nvPicPr>
          <p:cNvPr id="28" name="그림 27" descr="20200811_1657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8198" y="2759161"/>
            <a:ext cx="3276000" cy="2081683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2555430" y="5777388"/>
            <a:ext cx="1080150" cy="345600"/>
          </a:xfrm>
          <a:prstGeom prst="rect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4078198" y="2759162"/>
            <a:ext cx="3276000" cy="2052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4009462" y="26408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5066844" y="4550454"/>
            <a:ext cx="143439" cy="14402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105598" y="4550454"/>
            <a:ext cx="249028" cy="177909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6354626" y="440872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2555720" y="1214220"/>
            <a:ext cx="1728240" cy="33698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2479829" y="1051012"/>
            <a:ext cx="285750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400" y="946800"/>
            <a:ext cx="6591600" cy="4578106"/>
          </a:xfrm>
          <a:prstGeom prst="rect">
            <a:avLst/>
          </a:prstGeom>
        </p:spPr>
      </p:pic>
      <p:pic>
        <p:nvPicPr>
          <p:cNvPr id="16387" name="그림 35" descr="02-도구 설정-인터넷옵션1-2016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3701899"/>
            <a:ext cx="2728913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그림 36" descr="02-도구 설정-인터넷옵션2-201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3685601"/>
            <a:ext cx="313372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92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시스템 접속 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938" y="1527175"/>
            <a:ext cx="1858962" cy="252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도구 메뉴의 인터넷 옵션 선택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830736" y="3571334"/>
            <a:ext cx="1800000" cy="15433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7950" y="15113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71945" y="1038290"/>
            <a:ext cx="3968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532175" y="994910"/>
            <a:ext cx="285750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483100" y="5619599"/>
            <a:ext cx="609600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016625" y="4517451"/>
            <a:ext cx="1017588" cy="1349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535863" y="6179563"/>
            <a:ext cx="6477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711825" y="444442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357688" y="540369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07950" y="1052513"/>
            <a:ext cx="2232025" cy="215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인터넷 </a:t>
            </a:r>
            <a:r>
              <a:rPr lang="ko-KR" altLang="en-US" sz="1000" b="1" dirty="0" err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익스플로러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사용자 안내</a:t>
            </a:r>
          </a:p>
        </p:txBody>
      </p:sp>
      <p:sp>
        <p:nvSpPr>
          <p:cNvPr id="28" name="타원 27"/>
          <p:cNvSpPr/>
          <p:nvPr/>
        </p:nvSpPr>
        <p:spPr>
          <a:xfrm>
            <a:off x="107950" y="23304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07950" y="30718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TextBox 32"/>
          <p:cNvSpPr txBox="1">
            <a:spLocks noChangeArrowheads="1"/>
          </p:cNvSpPr>
          <p:nvPr/>
        </p:nvSpPr>
        <p:spPr bwMode="auto">
          <a:xfrm>
            <a:off x="388938" y="2344738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검색 기록의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설정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TextBox 32"/>
          <p:cNvSpPr txBox="1">
            <a:spLocks noChangeArrowheads="1"/>
          </p:cNvSpPr>
          <p:nvPr/>
        </p:nvSpPr>
        <p:spPr bwMode="auto">
          <a:xfrm>
            <a:off x="388938" y="3086100"/>
            <a:ext cx="1951037" cy="41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저장된 페이지의 새 버전 확인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: ‘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웹 페이지를 열 때마다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에 체크</a:t>
            </a:r>
            <a:endParaRPr lang="ko-KR" altLang="en-US" sz="105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7950" y="39211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8938" y="3930650"/>
            <a:ext cx="20224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선택 후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확인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</a:p>
        </p:txBody>
      </p:sp>
      <p:sp>
        <p:nvSpPr>
          <p:cNvPr id="34" name="타원 33"/>
          <p:cNvSpPr/>
          <p:nvPr/>
        </p:nvSpPr>
        <p:spPr>
          <a:xfrm>
            <a:off x="7246938" y="616210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400" y="946800"/>
            <a:ext cx="6591600" cy="4578106"/>
          </a:xfrm>
          <a:prstGeom prst="rect">
            <a:avLst/>
          </a:prstGeom>
        </p:spPr>
      </p:pic>
      <p:pic>
        <p:nvPicPr>
          <p:cNvPr id="17411" name="그림 26" descr="02-도구 설정-호환성1-2016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6688" y="3584575"/>
            <a:ext cx="2728912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그림 28" descr="02-도구 설정-호환성2-2016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586163"/>
            <a:ext cx="2728913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92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시스템 접속 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710113" y="4535488"/>
            <a:ext cx="611187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084888" y="5534025"/>
            <a:ext cx="1547812" cy="1349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459288" y="4454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843213" y="4538663"/>
            <a:ext cx="1441450" cy="160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5795963" y="54562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8938" y="1527175"/>
            <a:ext cx="1954212" cy="414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도구 메뉴의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호환성 보기 설정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선택</a:t>
            </a:r>
          </a:p>
        </p:txBody>
      </p:sp>
      <p:sp>
        <p:nvSpPr>
          <p:cNvPr id="33" name="타원 32"/>
          <p:cNvSpPr/>
          <p:nvPr/>
        </p:nvSpPr>
        <p:spPr>
          <a:xfrm>
            <a:off x="107950" y="15113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07950" y="1052513"/>
            <a:ext cx="2232025" cy="2159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인터넷 </a:t>
            </a:r>
            <a:r>
              <a:rPr lang="ko-KR" altLang="en-US" sz="1000" b="1" dirty="0" err="1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익스플로러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사용자 안내</a:t>
            </a:r>
          </a:p>
        </p:txBody>
      </p:sp>
      <p:sp>
        <p:nvSpPr>
          <p:cNvPr id="35" name="타원 34"/>
          <p:cNvSpPr/>
          <p:nvPr/>
        </p:nvSpPr>
        <p:spPr>
          <a:xfrm>
            <a:off x="107950" y="23431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07950" y="31575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TextBox 32"/>
          <p:cNvSpPr txBox="1">
            <a:spLocks noChangeArrowheads="1"/>
          </p:cNvSpPr>
          <p:nvPr/>
        </p:nvSpPr>
        <p:spPr bwMode="auto">
          <a:xfrm>
            <a:off x="388938" y="2357438"/>
            <a:ext cx="202247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호환성 보기에 추가한 웹 사이트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에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‘ncas.or.kr’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 있다면 제거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TextBox 32"/>
          <p:cNvSpPr txBox="1">
            <a:spLocks noChangeArrowheads="1"/>
          </p:cNvSpPr>
          <p:nvPr/>
        </p:nvSpPr>
        <p:spPr bwMode="auto">
          <a:xfrm>
            <a:off x="388938" y="3171825"/>
            <a:ext cx="19510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하단의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호환성 보기에서 모든 웹사이트 표시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에 체크가 되어 있다면 체크 해제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950" y="41513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88938" y="4160838"/>
            <a:ext cx="20224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체크 해제 확인 후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닫기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8015288" y="6092825"/>
            <a:ext cx="609600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8532813" y="58769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433" name="TextBox 30"/>
          <p:cNvSpPr txBox="1">
            <a:spLocks noChangeArrowheads="1"/>
          </p:cNvSpPr>
          <p:nvPr/>
        </p:nvSpPr>
        <p:spPr bwMode="auto">
          <a:xfrm>
            <a:off x="8172450" y="4140200"/>
            <a:ext cx="3603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b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X</a:t>
            </a:r>
            <a:endParaRPr lang="ko-KR" altLang="en-US" b="1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830736" y="2609327"/>
            <a:ext cx="1800000" cy="15433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771945" y="1038290"/>
            <a:ext cx="3968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3532175" y="994910"/>
            <a:ext cx="285750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 descr="20190508_1742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1290" y="1113957"/>
            <a:ext cx="6373175" cy="4402354"/>
          </a:xfrm>
          <a:prstGeom prst="rect">
            <a:avLst/>
          </a:prstGeom>
        </p:spPr>
      </p:pic>
      <p:sp>
        <p:nvSpPr>
          <p:cNvPr id="18435" name="TextBox 24"/>
          <p:cNvSpPr txBox="1">
            <a:spLocks noChangeArrowheads="1"/>
          </p:cNvSpPr>
          <p:nvPr/>
        </p:nvSpPr>
        <p:spPr bwMode="auto">
          <a:xfrm>
            <a:off x="388938" y="1079500"/>
            <a:ext cx="2022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000" b="1">
                <a:latin typeface="나눔고딕" pitchFamily="50" charset="-127"/>
                <a:ea typeface="나눔고딕" pitchFamily="50" charset="-127"/>
              </a:rPr>
              <a:t>로그인 및 회원가입</a:t>
            </a:r>
            <a:endParaRPr lang="en-US" altLang="ko-KR" sz="10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3741755" y="3142151"/>
            <a:ext cx="5112710" cy="158299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3960813" y="2178968"/>
            <a:ext cx="4499727" cy="8636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637850" y="302938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107950" y="1919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TextBox 26"/>
          <p:cNvSpPr txBox="1">
            <a:spLocks noChangeArrowheads="1"/>
          </p:cNvSpPr>
          <p:nvPr/>
        </p:nvSpPr>
        <p:spPr bwMode="auto">
          <a:xfrm>
            <a:off x="388938" y="1938338"/>
            <a:ext cx="117316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진행절차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지원신청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교부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사업실적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신청현황모두보기</a:t>
            </a:r>
          </a:p>
        </p:txBody>
      </p:sp>
      <p:sp>
        <p:nvSpPr>
          <p:cNvPr id="55" name="타원 54"/>
          <p:cNvSpPr/>
          <p:nvPr/>
        </p:nvSpPr>
        <p:spPr>
          <a:xfrm>
            <a:off x="107950" y="34290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TextBox 28"/>
          <p:cNvSpPr txBox="1">
            <a:spLocks noChangeArrowheads="1"/>
          </p:cNvSpPr>
          <p:nvPr/>
        </p:nvSpPr>
        <p:spPr bwMode="auto">
          <a:xfrm>
            <a:off x="388938" y="3448050"/>
            <a:ext cx="1757212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지원사업정보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현재 진행중인 지원사업정보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주관기관별 지원사업정보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오늘 마감인 지원사업정보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전체 지원사업 목록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지역의 공모공고</a:t>
            </a:r>
          </a:p>
        </p:txBody>
      </p:sp>
      <p:sp>
        <p:nvSpPr>
          <p:cNvPr id="18445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804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화면 안내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3817938" y="20621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TextBox 30"/>
          <p:cNvSpPr txBox="1">
            <a:spLocks noChangeArrowheads="1"/>
          </p:cNvSpPr>
          <p:nvPr/>
        </p:nvSpPr>
        <p:spPr bwMode="auto">
          <a:xfrm>
            <a:off x="388938" y="4860925"/>
            <a:ext cx="2022762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지원사업 상세정보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상세보기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클릭하면 지원하고자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하는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사업의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자세한 안내페이지로 이동 </a:t>
            </a:r>
          </a:p>
        </p:txBody>
      </p:sp>
      <p:sp>
        <p:nvSpPr>
          <p:cNvPr id="27" name="타원 26"/>
          <p:cNvSpPr/>
          <p:nvPr/>
        </p:nvSpPr>
        <p:spPr>
          <a:xfrm>
            <a:off x="107950" y="48101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625354" y="3567563"/>
            <a:ext cx="524992" cy="10855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82479" y="34246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91640" y="2205038"/>
            <a:ext cx="864236" cy="1248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2481290" y="1782968"/>
            <a:ext cx="1118410" cy="42207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425950" y="16335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3114675" y="3435350"/>
            <a:ext cx="1206500" cy="963613"/>
          </a:xfrm>
          <a:prstGeom prst="rect">
            <a:avLst/>
          </a:prstGeom>
          <a:solidFill>
            <a:schemeClr val="bg1">
              <a:lumMod val="9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19461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9466" name="그림 24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22" name="대각선 줄무늬 21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9471" name="그림 28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메뉴안내</a:t>
            </a:r>
          </a:p>
        </p:txBody>
      </p:sp>
      <p:sp>
        <p:nvSpPr>
          <p:cNvPr id="26" name="대각선 줄무늬 25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9477" name="그림 32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8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30" name="대각선 줄무늬 29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9483" name="그림 36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84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19485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19486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19487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042988" y="2708275"/>
            <a:ext cx="1800225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41650" y="3921125"/>
            <a:ext cx="13684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-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개 인 회 원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-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4572000" y="2708275"/>
            <a:ext cx="3671888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059113" y="4581525"/>
            <a:ext cx="13319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200" dirty="0">
                <a:solidFill>
                  <a:schemeClr val="bg1">
                    <a:lumMod val="9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개인회원가입</a:t>
            </a:r>
            <a:endParaRPr lang="en-US" altLang="ko-KR" sz="1200" dirty="0">
              <a:solidFill>
                <a:schemeClr val="bg1">
                  <a:lumMod val="9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algn="ctr">
              <a:defRPr/>
            </a:pPr>
            <a:r>
              <a:rPr lang="ko-KR" altLang="en-US" sz="1200" dirty="0">
                <a:solidFill>
                  <a:schemeClr val="bg1">
                    <a:lumMod val="9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단체회원가입</a:t>
            </a:r>
            <a:endParaRPr lang="en-US" altLang="ko-K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2330450" y="854075"/>
            <a:ext cx="176213" cy="5634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483" name="Picture 253" descr="26"/>
          <p:cNvPicPr preferRelativeResize="0">
            <a:picLocks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500063" y="2520950"/>
            <a:ext cx="2071687" cy="1214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484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571500" y="2592388"/>
            <a:ext cx="1905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9" descr="image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1214438"/>
            <a:ext cx="2214563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6" name="그룹 39"/>
          <p:cNvGrpSpPr>
            <a:grpSpLocks/>
          </p:cNvGrpSpPr>
          <p:nvPr/>
        </p:nvGrpSpPr>
        <p:grpSpPr bwMode="auto">
          <a:xfrm>
            <a:off x="2857500" y="1257300"/>
            <a:ext cx="363538" cy="868363"/>
            <a:chOff x="4390231" y="2994818"/>
            <a:chExt cx="363537" cy="868363"/>
          </a:xfrm>
        </p:grpSpPr>
        <p:pic>
          <p:nvPicPr>
            <p:cNvPr id="20522" name="Picture 635" descr="세모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4184975" y="3294388"/>
              <a:ext cx="868363" cy="269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3" name="Picture 636" descr="세모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4090661" y="3294388"/>
              <a:ext cx="868363" cy="269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87" name="Picture 79" descr="image00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92488" y="1214438"/>
            <a:ext cx="22161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79" descr="image0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38" y="1214438"/>
            <a:ext cx="2214562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9" name="그룹 42"/>
          <p:cNvGrpSpPr>
            <a:grpSpLocks/>
          </p:cNvGrpSpPr>
          <p:nvPr/>
        </p:nvGrpSpPr>
        <p:grpSpPr bwMode="auto">
          <a:xfrm>
            <a:off x="5857875" y="1257300"/>
            <a:ext cx="363538" cy="868363"/>
            <a:chOff x="4390231" y="2994818"/>
            <a:chExt cx="363537" cy="868363"/>
          </a:xfrm>
        </p:grpSpPr>
        <p:pic>
          <p:nvPicPr>
            <p:cNvPr id="20520" name="Picture 635" descr="세모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4184975" y="3294388"/>
              <a:ext cx="868363" cy="269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21" name="Picture 636" descr="세모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4090661" y="3294388"/>
              <a:ext cx="868363" cy="269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Text Box 37"/>
          <p:cNvSpPr txBox="1">
            <a:spLocks noChangeArrowheads="1"/>
          </p:cNvSpPr>
          <p:nvPr/>
        </p:nvSpPr>
        <p:spPr bwMode="gray">
          <a:xfrm>
            <a:off x="1239838" y="1714500"/>
            <a:ext cx="11477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lIns="92038" tIns="46019" rIns="92038" bIns="46019">
            <a:spAutoFit/>
          </a:bodyPr>
          <a:lstStyle/>
          <a:p>
            <a:pPr algn="ctr" latinLnBrk="0">
              <a:lnSpc>
                <a:spcPct val="80000"/>
              </a:lnSpc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ko-KR" altLang="en-US" sz="2000" dirty="0">
                <a:latin typeface="나눔고딕" pitchFamily="50" charset="-127"/>
                <a:ea typeface="나눔고딕" pitchFamily="50" charset="-127"/>
              </a:rPr>
              <a:t>본인확인</a:t>
            </a:r>
          </a:p>
        </p:txBody>
      </p:sp>
      <p:sp>
        <p:nvSpPr>
          <p:cNvPr id="14" name="Text Box 37"/>
          <p:cNvSpPr txBox="1">
            <a:spLocks noChangeArrowheads="1"/>
          </p:cNvSpPr>
          <p:nvPr/>
        </p:nvSpPr>
        <p:spPr bwMode="gray">
          <a:xfrm>
            <a:off x="4227513" y="1714500"/>
            <a:ext cx="11461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lIns="92038" tIns="46019" rIns="92038" bIns="46019">
            <a:spAutoFit/>
          </a:bodyPr>
          <a:lstStyle/>
          <a:p>
            <a:pPr algn="ctr" latinLnBrk="0">
              <a:lnSpc>
                <a:spcPct val="80000"/>
              </a:lnSpc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ko-KR" altLang="en-US" sz="2000" dirty="0">
                <a:latin typeface="나눔고딕" pitchFamily="50" charset="-127"/>
                <a:ea typeface="나눔고딕" pitchFamily="50" charset="-127"/>
              </a:rPr>
              <a:t>정보작성</a:t>
            </a:r>
          </a:p>
        </p:txBody>
      </p:sp>
      <p:sp>
        <p:nvSpPr>
          <p:cNvPr id="15" name="Text Box 37"/>
          <p:cNvSpPr txBox="1">
            <a:spLocks noChangeArrowheads="1"/>
          </p:cNvSpPr>
          <p:nvPr/>
        </p:nvSpPr>
        <p:spPr bwMode="gray">
          <a:xfrm>
            <a:off x="7178675" y="1714500"/>
            <a:ext cx="11477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wrap="none" lIns="92038" tIns="46019" rIns="92038" bIns="46019">
            <a:spAutoFit/>
          </a:bodyPr>
          <a:lstStyle/>
          <a:p>
            <a:pPr algn="ctr" latinLnBrk="0">
              <a:lnSpc>
                <a:spcPct val="80000"/>
              </a:lnSpc>
              <a:spcBef>
                <a:spcPct val="30000"/>
              </a:spcBef>
              <a:buFont typeface="Wingdings" pitchFamily="2" charset="2"/>
              <a:buNone/>
              <a:defRPr/>
            </a:pPr>
            <a:r>
              <a:rPr lang="ko-KR" altLang="en-US" sz="2000" dirty="0">
                <a:latin typeface="나눔고딕" pitchFamily="50" charset="-127"/>
                <a:ea typeface="나눔고딕" pitchFamily="50" charset="-127"/>
              </a:rPr>
              <a:t>가입완료</a:t>
            </a:r>
          </a:p>
        </p:txBody>
      </p:sp>
      <p:sp>
        <p:nvSpPr>
          <p:cNvPr id="20493" name="TextBox 49"/>
          <p:cNvSpPr txBox="1">
            <a:spLocks noChangeArrowheads="1"/>
          </p:cNvSpPr>
          <p:nvPr/>
        </p:nvSpPr>
        <p:spPr bwMode="auto">
          <a:xfrm>
            <a:off x="979488" y="2662238"/>
            <a:ext cx="1076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 b="1" dirty="0">
                <a:latin typeface="나눔고딕" pitchFamily="50" charset="-127"/>
                <a:ea typeface="나눔고딕" pitchFamily="50" charset="-127"/>
              </a:rPr>
              <a:t>휴대폰 인증</a:t>
            </a:r>
          </a:p>
        </p:txBody>
      </p:sp>
      <p:sp>
        <p:nvSpPr>
          <p:cNvPr id="20494" name="TextBox 50"/>
          <p:cNvSpPr txBox="1">
            <a:spLocks noChangeArrowheads="1"/>
          </p:cNvSpPr>
          <p:nvPr/>
        </p:nvSpPr>
        <p:spPr bwMode="auto">
          <a:xfrm>
            <a:off x="588963" y="3049588"/>
            <a:ext cx="9810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 이름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생년월일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휴대폰 번호</a:t>
            </a:r>
          </a:p>
        </p:txBody>
      </p:sp>
      <p:pic>
        <p:nvPicPr>
          <p:cNvPr id="20495" name="Picture 253" descr="26"/>
          <p:cNvPicPr preferRelativeResize="0">
            <a:picLocks noChangeArrowheads="1"/>
          </p:cNvPicPr>
          <p:nvPr/>
        </p:nvPicPr>
        <p:blipFill>
          <a:blip r:embed="rId7" cstate="print">
            <a:lum bright="-6000" contrast="6000"/>
          </a:blip>
          <a:srcRect/>
          <a:stretch>
            <a:fillRect/>
          </a:stretch>
        </p:blipFill>
        <p:spPr bwMode="auto">
          <a:xfrm>
            <a:off x="500063" y="3781425"/>
            <a:ext cx="2071687" cy="1025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496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571500" y="3852863"/>
            <a:ext cx="1905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7" name="TextBox 53"/>
          <p:cNvSpPr txBox="1">
            <a:spLocks noChangeArrowheads="1"/>
          </p:cNvSpPr>
          <p:nvPr/>
        </p:nvSpPr>
        <p:spPr bwMode="auto">
          <a:xfrm>
            <a:off x="979488" y="3922713"/>
            <a:ext cx="1076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 b="1">
                <a:latin typeface="나눔고딕" pitchFamily="50" charset="-127"/>
                <a:ea typeface="나눔고딕" pitchFamily="50" charset="-127"/>
              </a:rPr>
              <a:t>아이핀 인증</a:t>
            </a:r>
          </a:p>
        </p:txBody>
      </p:sp>
      <p:sp>
        <p:nvSpPr>
          <p:cNvPr id="20498" name="TextBox 54"/>
          <p:cNvSpPr txBox="1">
            <a:spLocks noChangeArrowheads="1"/>
          </p:cNvSpPr>
          <p:nvPr/>
        </p:nvSpPr>
        <p:spPr bwMode="auto">
          <a:xfrm>
            <a:off x="588963" y="4310063"/>
            <a:ext cx="12477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 아이핀 아이디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아이핀 비밀번호</a:t>
            </a:r>
          </a:p>
        </p:txBody>
      </p:sp>
      <p:pic>
        <p:nvPicPr>
          <p:cNvPr id="20499" name="Picture 253" descr="26"/>
          <p:cNvPicPr preferRelativeResize="0">
            <a:picLocks noChangeArrowheads="1"/>
          </p:cNvPicPr>
          <p:nvPr/>
        </p:nvPicPr>
        <p:blipFill>
          <a:blip r:embed="rId8" cstate="print">
            <a:lum bright="-6000" contrast="6000"/>
          </a:blip>
          <a:srcRect/>
          <a:stretch>
            <a:fillRect/>
          </a:stretch>
        </p:blipFill>
        <p:spPr bwMode="auto">
          <a:xfrm>
            <a:off x="500063" y="4835525"/>
            <a:ext cx="2071687" cy="11858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500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571500" y="4906963"/>
            <a:ext cx="190500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1" name="TextBox 57"/>
          <p:cNvSpPr txBox="1">
            <a:spLocks noChangeArrowheads="1"/>
          </p:cNvSpPr>
          <p:nvPr/>
        </p:nvSpPr>
        <p:spPr bwMode="auto">
          <a:xfrm>
            <a:off x="979488" y="4976813"/>
            <a:ext cx="11001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>
                <a:latin typeface="나눔고딕" pitchFamily="50" charset="-127"/>
                <a:ea typeface="나눔고딕" pitchFamily="50" charset="-127"/>
              </a:rPr>
              <a:t>E-Mail </a:t>
            </a:r>
            <a:r>
              <a:rPr lang="ko-KR" altLang="en-US" sz="1400" b="1">
                <a:latin typeface="나눔고딕" pitchFamily="50" charset="-127"/>
                <a:ea typeface="나눔고딕" pitchFamily="50" charset="-127"/>
              </a:rPr>
              <a:t>인증</a:t>
            </a:r>
          </a:p>
        </p:txBody>
      </p:sp>
      <p:sp>
        <p:nvSpPr>
          <p:cNvPr id="20502" name="TextBox 58"/>
          <p:cNvSpPr txBox="1">
            <a:spLocks noChangeArrowheads="1"/>
          </p:cNvSpPr>
          <p:nvPr/>
        </p:nvSpPr>
        <p:spPr bwMode="auto">
          <a:xfrm>
            <a:off x="588963" y="5365750"/>
            <a:ext cx="13112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 이름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생년월일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전자메일</a:t>
            </a: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(e-mail)</a:t>
            </a:r>
            <a:endParaRPr lang="ko-KR" altLang="en-US" sz="110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503" name="Picture 253" descr="26"/>
          <p:cNvPicPr preferRelativeResize="0">
            <a:picLocks noChangeArrowheads="1"/>
          </p:cNvPicPr>
          <p:nvPr/>
        </p:nvPicPr>
        <p:blipFill>
          <a:blip r:embed="rId9" cstate="print">
            <a:lum bright="-6000" contrast="6000"/>
          </a:blip>
          <a:srcRect/>
          <a:stretch>
            <a:fillRect/>
          </a:stretch>
        </p:blipFill>
        <p:spPr bwMode="auto">
          <a:xfrm>
            <a:off x="3429000" y="2520950"/>
            <a:ext cx="2071688" cy="15716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504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500438" y="2592388"/>
            <a:ext cx="1905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5" name="TextBox 61"/>
          <p:cNvSpPr txBox="1">
            <a:spLocks noChangeArrowheads="1"/>
          </p:cNvSpPr>
          <p:nvPr/>
        </p:nvSpPr>
        <p:spPr bwMode="auto">
          <a:xfrm>
            <a:off x="3883025" y="2662238"/>
            <a:ext cx="1244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 b="1">
                <a:latin typeface="나눔고딕" pitchFamily="50" charset="-127"/>
                <a:ea typeface="나눔고딕" pitchFamily="50" charset="-127"/>
              </a:rPr>
              <a:t>필수입력 정보</a:t>
            </a:r>
          </a:p>
        </p:txBody>
      </p:sp>
      <p:sp>
        <p:nvSpPr>
          <p:cNvPr id="20506" name="TextBox 62"/>
          <p:cNvSpPr txBox="1">
            <a:spLocks noChangeArrowheads="1"/>
          </p:cNvSpPr>
          <p:nvPr/>
        </p:nvSpPr>
        <p:spPr bwMode="auto">
          <a:xfrm>
            <a:off x="3517900" y="3049588"/>
            <a:ext cx="808038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 이름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생년월일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성별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아이디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비밀번호</a:t>
            </a:r>
          </a:p>
        </p:txBody>
      </p:sp>
      <p:pic>
        <p:nvPicPr>
          <p:cNvPr id="20507" name="Picture 253" descr="26"/>
          <p:cNvPicPr preferRelativeResize="0">
            <a:picLocks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3429000" y="4124325"/>
            <a:ext cx="2071688" cy="1214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508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500438" y="4195763"/>
            <a:ext cx="1905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9" name="TextBox 65"/>
          <p:cNvSpPr txBox="1">
            <a:spLocks noChangeArrowheads="1"/>
          </p:cNvSpPr>
          <p:nvPr/>
        </p:nvSpPr>
        <p:spPr bwMode="auto">
          <a:xfrm>
            <a:off x="3883025" y="4265613"/>
            <a:ext cx="1193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 b="1">
                <a:latin typeface="나눔고딕" pitchFamily="50" charset="-127"/>
                <a:ea typeface="나눔고딕" pitchFamily="50" charset="-127"/>
              </a:rPr>
              <a:t>기타필수입력</a:t>
            </a:r>
          </a:p>
        </p:txBody>
      </p:sp>
      <p:sp>
        <p:nvSpPr>
          <p:cNvPr id="20510" name="TextBox 66"/>
          <p:cNvSpPr txBox="1">
            <a:spLocks noChangeArrowheads="1"/>
          </p:cNvSpPr>
          <p:nvPr/>
        </p:nvSpPr>
        <p:spPr bwMode="auto">
          <a:xfrm>
            <a:off x="3517900" y="4652963"/>
            <a:ext cx="1716088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e-mail,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휴대폰번호</a:t>
            </a:r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일반전화번호 중 한가지 </a:t>
            </a:r>
            <a:endParaRPr lang="en-US" altLang="ko-KR" sz="110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110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100">
                <a:latin typeface="나눔고딕" pitchFamily="50" charset="-127"/>
                <a:ea typeface="나눔고딕" pitchFamily="50" charset="-127"/>
              </a:rPr>
              <a:t>이상 필수입력</a:t>
            </a:r>
          </a:p>
        </p:txBody>
      </p:sp>
      <p:sp>
        <p:nvSpPr>
          <p:cNvPr id="20511" name="TextBox 67"/>
          <p:cNvSpPr txBox="1">
            <a:spLocks noChangeArrowheads="1"/>
          </p:cNvSpPr>
          <p:nvPr/>
        </p:nvSpPr>
        <p:spPr bwMode="auto">
          <a:xfrm>
            <a:off x="500063" y="1285875"/>
            <a:ext cx="7635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STEP 1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512" name="TextBox 68"/>
          <p:cNvSpPr txBox="1">
            <a:spLocks noChangeArrowheads="1"/>
          </p:cNvSpPr>
          <p:nvPr/>
        </p:nvSpPr>
        <p:spPr bwMode="auto">
          <a:xfrm>
            <a:off x="3467100" y="1285875"/>
            <a:ext cx="763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>
                <a:latin typeface="나눔고딕" pitchFamily="50" charset="-127"/>
                <a:ea typeface="나눔고딕" pitchFamily="50" charset="-127"/>
              </a:rPr>
              <a:t>STEP 2</a:t>
            </a:r>
            <a:endParaRPr lang="ko-KR" altLang="en-US" sz="14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513" name="TextBox 69"/>
          <p:cNvSpPr txBox="1">
            <a:spLocks noChangeArrowheads="1"/>
          </p:cNvSpPr>
          <p:nvPr/>
        </p:nvSpPr>
        <p:spPr bwMode="auto">
          <a:xfrm>
            <a:off x="6467475" y="1285875"/>
            <a:ext cx="763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>
                <a:latin typeface="나눔고딕" pitchFamily="50" charset="-127"/>
                <a:ea typeface="나눔고딕" pitchFamily="50" charset="-127"/>
              </a:rPr>
              <a:t>STEP 3</a:t>
            </a:r>
            <a:endParaRPr lang="ko-KR" altLang="en-US" sz="1400" b="1"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>
            <a:off x="500063" y="2428875"/>
            <a:ext cx="80010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2979738" y="2286000"/>
            <a:ext cx="0" cy="40005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5940425" y="2286000"/>
            <a:ext cx="0" cy="400050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17" name="TextBox 75"/>
          <p:cNvSpPr txBox="1">
            <a:spLocks noChangeArrowheads="1"/>
          </p:cNvSpPr>
          <p:nvPr/>
        </p:nvSpPr>
        <p:spPr bwMode="auto">
          <a:xfrm>
            <a:off x="3389313" y="5449888"/>
            <a:ext cx="240665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이름 </a:t>
            </a:r>
            <a:r>
              <a:rPr lang="en-US" altLang="ko-KR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+ e-mail,  </a:t>
            </a:r>
          </a:p>
          <a:p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이름 </a:t>
            </a:r>
            <a:r>
              <a:rPr lang="en-US" altLang="ko-KR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휴대폰번호</a:t>
            </a:r>
            <a:r>
              <a:rPr lang="en-US" altLang="ko-KR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이름 </a:t>
            </a:r>
            <a:r>
              <a:rPr lang="en-US" altLang="ko-KR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전화번호로</a:t>
            </a:r>
            <a:r>
              <a:rPr lang="en-US" altLang="ko-KR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중복 가입 확인</a:t>
            </a:r>
          </a:p>
        </p:txBody>
      </p:sp>
      <p:sp>
        <p:nvSpPr>
          <p:cNvPr id="20518" name="TextBox 48"/>
          <p:cNvSpPr txBox="1">
            <a:spLocks noChangeArrowheads="1"/>
          </p:cNvSpPr>
          <p:nvPr/>
        </p:nvSpPr>
        <p:spPr bwMode="auto">
          <a:xfrm>
            <a:off x="539750" y="6092825"/>
            <a:ext cx="18716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100" b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개인정보보호법  준수</a:t>
            </a:r>
          </a:p>
        </p:txBody>
      </p:sp>
      <p:sp>
        <p:nvSpPr>
          <p:cNvPr id="20519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425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개인회원 가입 절차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20190508_1740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6145" y="1054960"/>
            <a:ext cx="6464347" cy="5151363"/>
          </a:xfrm>
          <a:prstGeom prst="rect">
            <a:avLst/>
          </a:prstGeom>
        </p:spPr>
      </p:pic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  <p:sp>
        <p:nvSpPr>
          <p:cNvPr id="21508" name="TextBox 24"/>
          <p:cNvSpPr txBox="1">
            <a:spLocks noChangeArrowheads="1"/>
          </p:cNvSpPr>
          <p:nvPr/>
        </p:nvSpPr>
        <p:spPr bwMode="auto">
          <a:xfrm>
            <a:off x="388938" y="1096963"/>
            <a:ext cx="2022475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국가문화예술지원시스템 접속</a:t>
            </a:r>
            <a:endParaRPr lang="en-US" altLang="ko-KR" sz="1000" b="1" dirty="0"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웹 브라우저에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국가문화예술지원시스템의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주소를 입력 후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엔터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http://www.ncas.or.kr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23510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6"/>
          <p:cNvSpPr txBox="1">
            <a:spLocks noChangeArrowheads="1"/>
          </p:cNvSpPr>
          <p:nvPr/>
        </p:nvSpPr>
        <p:spPr bwMode="auto">
          <a:xfrm>
            <a:off x="388938" y="2362200"/>
            <a:ext cx="982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회원가입 클릭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769596" y="1054960"/>
            <a:ext cx="15113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683782" y="9851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601505" y="2636838"/>
            <a:ext cx="368028" cy="31817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11413" y="256320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01504" y="1674812"/>
            <a:ext cx="1679392" cy="360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그림 7" descr="회원가입-개인-2016-로고수정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3825" y="1008063"/>
            <a:ext cx="6397625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79"/>
          <p:cNvSpPr txBox="1">
            <a:spLocks noChangeArrowheads="1"/>
          </p:cNvSpPr>
          <p:nvPr/>
        </p:nvSpPr>
        <p:spPr bwMode="auto">
          <a:xfrm>
            <a:off x="388938" y="1079500"/>
            <a:ext cx="1624012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개인회원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가입하기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주민등록이 국내에 등록된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사람이 선택</a:t>
            </a:r>
          </a:p>
        </p:txBody>
      </p:sp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857500" y="2708275"/>
            <a:ext cx="1714500" cy="1873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700338" y="25669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535" name="TextBox 6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>
            <a:spLocks noChangeAspect="1"/>
          </p:cNvSpPr>
          <p:nvPr/>
        </p:nvSpPr>
        <p:spPr>
          <a:xfrm>
            <a:off x="107950" y="1079500"/>
            <a:ext cx="284163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>
            <a:spLocks noChangeAspect="1"/>
          </p:cNvSpPr>
          <p:nvPr/>
        </p:nvSpPr>
        <p:spPr>
          <a:xfrm>
            <a:off x="107950" y="2266950"/>
            <a:ext cx="284163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388938" y="1079500"/>
            <a:ext cx="19510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이용약관 동의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이용약관 동의 합니다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에 체크</a:t>
            </a:r>
          </a:p>
        </p:txBody>
      </p:sp>
      <p:sp>
        <p:nvSpPr>
          <p:cNvPr id="6" name="TextBox 23"/>
          <p:cNvSpPr txBox="1">
            <a:spLocks noChangeArrowheads="1"/>
          </p:cNvSpPr>
          <p:nvPr/>
        </p:nvSpPr>
        <p:spPr bwMode="auto">
          <a:xfrm>
            <a:off x="388938" y="2271713"/>
            <a:ext cx="1951037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개인정보 수집 및 이용동의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 개인정보 수집 및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이용 동의에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 개인정보 수집 및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이동 동의에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혹은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동의하지 않음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에 선택하여 체크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563" name="TextBox 10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_3</a:t>
            </a:r>
          </a:p>
        </p:txBody>
      </p:sp>
      <p:grpSp>
        <p:nvGrpSpPr>
          <p:cNvPr id="2" name="그룹 20"/>
          <p:cNvGrpSpPr/>
          <p:nvPr/>
        </p:nvGrpSpPr>
        <p:grpSpPr>
          <a:xfrm>
            <a:off x="2951820" y="888988"/>
            <a:ext cx="5436604" cy="5531883"/>
            <a:chOff x="2951820" y="888988"/>
            <a:chExt cx="5436604" cy="5531883"/>
          </a:xfrm>
        </p:grpSpPr>
        <p:pic>
          <p:nvPicPr>
            <p:cNvPr id="20" name="그림 19" descr="20200729_13523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75856" y="1293484"/>
              <a:ext cx="5006355" cy="5127387"/>
            </a:xfrm>
            <a:prstGeom prst="rect">
              <a:avLst/>
            </a:prstGeom>
          </p:spPr>
        </p:pic>
        <p:pic>
          <p:nvPicPr>
            <p:cNvPr id="13" name="그림 12" descr="20190809_161518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51820" y="888988"/>
              <a:ext cx="5436604" cy="474675"/>
            </a:xfrm>
            <a:prstGeom prst="rect">
              <a:avLst/>
            </a:prstGeom>
          </p:spPr>
        </p:pic>
      </p:grpSp>
      <p:sp>
        <p:nvSpPr>
          <p:cNvPr id="14" name="직사각형 13"/>
          <p:cNvSpPr/>
          <p:nvPr/>
        </p:nvSpPr>
        <p:spPr>
          <a:xfrm>
            <a:off x="7241505" y="4412455"/>
            <a:ext cx="896690" cy="27668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241505" y="2702718"/>
            <a:ext cx="896690" cy="2397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241505" y="6181158"/>
            <a:ext cx="896690" cy="2397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>
            <a:spLocks noChangeAspect="1"/>
          </p:cNvSpPr>
          <p:nvPr/>
        </p:nvSpPr>
        <p:spPr>
          <a:xfrm>
            <a:off x="7099423" y="6090393"/>
            <a:ext cx="284163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>
            <a:spLocks noChangeAspect="1"/>
          </p:cNvSpPr>
          <p:nvPr/>
        </p:nvSpPr>
        <p:spPr>
          <a:xfrm>
            <a:off x="107950" y="3573016"/>
            <a:ext cx="284163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TextBox 23"/>
          <p:cNvSpPr txBox="1">
            <a:spLocks noChangeArrowheads="1"/>
          </p:cNvSpPr>
          <p:nvPr/>
        </p:nvSpPr>
        <p:spPr bwMode="auto">
          <a:xfrm>
            <a:off x="392113" y="3573016"/>
            <a:ext cx="1951037" cy="669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개인정보 제공에 대한 동의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개인정보 제공에 대한 동의에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</a:p>
        </p:txBody>
      </p:sp>
      <p:sp>
        <p:nvSpPr>
          <p:cNvPr id="10" name="타원 9"/>
          <p:cNvSpPr>
            <a:spLocks noChangeAspect="1"/>
          </p:cNvSpPr>
          <p:nvPr/>
        </p:nvSpPr>
        <p:spPr>
          <a:xfrm>
            <a:off x="7099423" y="4319190"/>
            <a:ext cx="284163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>
            <a:spLocks noChangeAspect="1"/>
          </p:cNvSpPr>
          <p:nvPr/>
        </p:nvSpPr>
        <p:spPr>
          <a:xfrm>
            <a:off x="7099424" y="2551113"/>
            <a:ext cx="284162" cy="28416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2168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88938" y="1079500"/>
            <a:ext cx="1951037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본인확인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휴대폰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이메일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중 원하는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인증절차 선택하여 본인 확인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sp>
        <p:nvSpPr>
          <p:cNvPr id="14" name="타원 13"/>
          <p:cNvSpPr/>
          <p:nvPr/>
        </p:nvSpPr>
        <p:spPr>
          <a:xfrm>
            <a:off x="107950" y="29654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88938" y="2182813"/>
            <a:ext cx="855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휴대폰 인증</a:t>
            </a:r>
          </a:p>
        </p:txBody>
      </p:sp>
      <p:sp>
        <p:nvSpPr>
          <p:cNvPr id="16" name="타원 15"/>
          <p:cNvSpPr/>
          <p:nvPr/>
        </p:nvSpPr>
        <p:spPr>
          <a:xfrm>
            <a:off x="107950" y="37909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88938" y="2987675"/>
            <a:ext cx="855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인증</a:t>
            </a:r>
          </a:p>
        </p:txBody>
      </p:sp>
      <p:sp>
        <p:nvSpPr>
          <p:cNvPr id="18" name="TextBox 31"/>
          <p:cNvSpPr txBox="1">
            <a:spLocks noChangeArrowheads="1"/>
          </p:cNvSpPr>
          <p:nvPr/>
        </p:nvSpPr>
        <p:spPr bwMode="auto">
          <a:xfrm>
            <a:off x="388938" y="3806825"/>
            <a:ext cx="8604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E-mail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인증</a:t>
            </a:r>
          </a:p>
        </p:txBody>
      </p:sp>
      <p:sp>
        <p:nvSpPr>
          <p:cNvPr id="24595" name="TextBox 18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_4</a:t>
            </a:r>
          </a:p>
        </p:txBody>
      </p:sp>
      <p:grpSp>
        <p:nvGrpSpPr>
          <p:cNvPr id="2" name="그룹 21"/>
          <p:cNvGrpSpPr/>
          <p:nvPr/>
        </p:nvGrpSpPr>
        <p:grpSpPr>
          <a:xfrm>
            <a:off x="2428875" y="1570842"/>
            <a:ext cx="6715125" cy="4154465"/>
            <a:chOff x="2101800" y="1400412"/>
            <a:chExt cx="6715125" cy="4154465"/>
          </a:xfrm>
        </p:grpSpPr>
        <p:pic>
          <p:nvPicPr>
            <p:cNvPr id="20" name="그림 19" descr="20190809_161550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01800" y="1400412"/>
              <a:ext cx="6715125" cy="4154465"/>
            </a:xfrm>
            <a:prstGeom prst="rect">
              <a:avLst/>
            </a:prstGeom>
          </p:spPr>
        </p:pic>
        <p:pic>
          <p:nvPicPr>
            <p:cNvPr id="21" name="그림 20" descr="20200731_130758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1750" y="1761558"/>
              <a:ext cx="6458492" cy="1477962"/>
            </a:xfrm>
            <a:prstGeom prst="rect">
              <a:avLst/>
            </a:prstGeom>
          </p:spPr>
        </p:pic>
      </p:grpSp>
      <p:sp>
        <p:nvSpPr>
          <p:cNvPr id="3" name="직사각형 2"/>
          <p:cNvSpPr/>
          <p:nvPr/>
        </p:nvSpPr>
        <p:spPr>
          <a:xfrm>
            <a:off x="2428875" y="3695700"/>
            <a:ext cx="6715125" cy="218157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698750" y="4021138"/>
            <a:ext cx="1693230" cy="1547812"/>
          </a:xfrm>
          <a:prstGeom prst="rect">
            <a:avLst/>
          </a:prstGeom>
          <a:noFill/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949825" y="4019550"/>
            <a:ext cx="1649413" cy="1547813"/>
          </a:xfrm>
          <a:prstGeom prst="rect">
            <a:avLst/>
          </a:prstGeom>
          <a:noFill/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177088" y="4019550"/>
            <a:ext cx="1679388" cy="1547813"/>
          </a:xfrm>
          <a:prstGeom prst="rect">
            <a:avLst/>
          </a:prstGeom>
          <a:noFill/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7034213" y="38782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4846638" y="38766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617788" y="38766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2413000" y="34099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 descr="개인인증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72" y="1079500"/>
            <a:ext cx="3032766" cy="5362659"/>
          </a:xfrm>
          <a:prstGeom prst="rect">
            <a:avLst/>
          </a:prstGeom>
        </p:spPr>
      </p:pic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388938" y="1079500"/>
            <a:ext cx="1140056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&lt;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안심본인인증</a:t>
            </a: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15811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8"/>
          <p:cNvSpPr txBox="1">
            <a:spLocks noChangeArrowheads="1"/>
          </p:cNvSpPr>
          <p:nvPr/>
        </p:nvSpPr>
        <p:spPr bwMode="auto">
          <a:xfrm>
            <a:off x="393700" y="1581150"/>
            <a:ext cx="1454244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본인명의로 이용중인 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통신사 선택 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23749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30"/>
          <p:cNvSpPr txBox="1">
            <a:spLocks noChangeArrowheads="1"/>
          </p:cNvSpPr>
          <p:nvPr/>
        </p:nvSpPr>
        <p:spPr bwMode="auto">
          <a:xfrm>
            <a:off x="388938" y="2374900"/>
            <a:ext cx="1728358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err="1" smtClean="0">
                <a:latin typeface="나눔고딕" pitchFamily="50" charset="-127"/>
                <a:ea typeface="나눔고딕" pitchFamily="50" charset="-127"/>
              </a:rPr>
              <a:t>동의란에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체크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개인정보이용동의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고유식별정보처리동의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서비스이용약관동의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통신사이용약관동의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광고성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정보수신 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7950" y="382047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393700" y="3820472"/>
            <a:ext cx="176041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시작하기</a:t>
            </a: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버튼 클릭하여 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본인실명인증절차 진행</a:t>
            </a:r>
            <a:endParaRPr lang="ko-KR" altLang="en-US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35"/>
          <p:cNvSpPr txBox="1">
            <a:spLocks noChangeArrowheads="1"/>
          </p:cNvSpPr>
          <p:nvPr/>
        </p:nvSpPr>
        <p:spPr bwMode="auto">
          <a:xfrm>
            <a:off x="196850" y="5084763"/>
            <a:ext cx="2022475" cy="90024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본인명의의 휴대폰으로만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본인인증가능함</a:t>
            </a:r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본인 실명 인증이 정상적으로 진행되지 </a:t>
            </a:r>
            <a:r>
              <a:rPr lang="ko-KR" altLang="en-US" sz="105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않을경우</a:t>
            </a:r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NICE</a:t>
            </a:r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평가정보 </a:t>
            </a:r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(1588-2486) </a:t>
            </a:r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로 문의하여 확인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54526" y="1724024"/>
            <a:ext cx="2709762" cy="17357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454526" y="4033838"/>
            <a:ext cx="2709762" cy="6588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454526" y="4760913"/>
            <a:ext cx="2709762" cy="3238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628" name="TextBox 27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_5</a:t>
            </a:r>
          </a:p>
        </p:txBody>
      </p:sp>
      <p:sp>
        <p:nvSpPr>
          <p:cNvPr id="17" name="타원 16"/>
          <p:cNvSpPr/>
          <p:nvPr/>
        </p:nvSpPr>
        <p:spPr>
          <a:xfrm>
            <a:off x="4311651" y="15811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311651" y="4618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319972" y="3879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그림 19" descr="회원가입-개인-1단계-아이핀인증-2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13" y="1000125"/>
            <a:ext cx="4146550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4310063" y="2428875"/>
            <a:ext cx="2016125" cy="495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4175125" y="22399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310063" y="2990850"/>
            <a:ext cx="2016125" cy="5715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4175125" y="28019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25888" y="3667125"/>
            <a:ext cx="793750" cy="10858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748088" y="35385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388938" y="1079500"/>
            <a:ext cx="16097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ID,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입력</a:t>
            </a:r>
          </a:p>
        </p:txBody>
      </p:sp>
      <p:sp>
        <p:nvSpPr>
          <p:cNvPr id="11" name="타원 10"/>
          <p:cNvSpPr/>
          <p:nvPr/>
        </p:nvSpPr>
        <p:spPr>
          <a:xfrm>
            <a:off x="107950" y="18764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388938" y="1885950"/>
            <a:ext cx="6905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문자입력</a:t>
            </a:r>
          </a:p>
        </p:txBody>
      </p:sp>
      <p:sp>
        <p:nvSpPr>
          <p:cNvPr id="13" name="타원 12"/>
          <p:cNvSpPr/>
          <p:nvPr/>
        </p:nvSpPr>
        <p:spPr>
          <a:xfrm>
            <a:off x="107950" y="26717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27"/>
          <p:cNvSpPr txBox="1">
            <a:spLocks noChangeArrowheads="1"/>
          </p:cNvSpPr>
          <p:nvPr/>
        </p:nvSpPr>
        <p:spPr bwMode="auto">
          <a:xfrm>
            <a:off x="388938" y="2690813"/>
            <a:ext cx="10207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확인 버튼 클릭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361113" y="2432050"/>
            <a:ext cx="617537" cy="492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6289675" y="2263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7950" y="34496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TextBox 27"/>
          <p:cNvSpPr txBox="1">
            <a:spLocks noChangeArrowheads="1"/>
          </p:cNvSpPr>
          <p:nvPr/>
        </p:nvSpPr>
        <p:spPr bwMode="auto">
          <a:xfrm>
            <a:off x="388938" y="3479800"/>
            <a:ext cx="1620837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신규발급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아이디가 없으신 분은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신규발급 클릭하여 계속 진행</a:t>
            </a:r>
          </a:p>
        </p:txBody>
      </p:sp>
      <p:sp>
        <p:nvSpPr>
          <p:cNvPr id="26643" name="TextBox 18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_6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그림 28" descr="회원가입-개인-1단계-이메일인증-2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0588" y="1573213"/>
            <a:ext cx="4729162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34"/>
          <p:cNvSpPr txBox="1">
            <a:spLocks noChangeArrowheads="1"/>
          </p:cNvSpPr>
          <p:nvPr/>
        </p:nvSpPr>
        <p:spPr bwMode="auto">
          <a:xfrm>
            <a:off x="388938" y="1079500"/>
            <a:ext cx="73025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이름 입력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1724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6"/>
          <p:cNvSpPr txBox="1">
            <a:spLocks noChangeArrowheads="1"/>
          </p:cNvSpPr>
          <p:nvPr/>
        </p:nvSpPr>
        <p:spPr bwMode="auto">
          <a:xfrm>
            <a:off x="388938" y="1724025"/>
            <a:ext cx="14144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생년월일 입력</a:t>
            </a:r>
            <a:r>
              <a:rPr lang="en-US" altLang="ko-KR" sz="1050" b="1">
                <a:latin typeface="나눔고딕" pitchFamily="50" charset="-127"/>
                <a:ea typeface="나눔고딕" pitchFamily="50" charset="-127"/>
              </a:rPr>
              <a:t>(8</a:t>
            </a: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자리</a:t>
            </a:r>
            <a:r>
              <a:rPr lang="en-US" altLang="ko-KR" sz="1050" b="1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05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23749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388938" y="2374900"/>
            <a:ext cx="11525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E-mail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주소 입력</a:t>
            </a:r>
          </a:p>
        </p:txBody>
      </p:sp>
      <p:sp>
        <p:nvSpPr>
          <p:cNvPr id="9" name="타원 8"/>
          <p:cNvSpPr/>
          <p:nvPr/>
        </p:nvSpPr>
        <p:spPr>
          <a:xfrm>
            <a:off x="107950" y="30099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40"/>
          <p:cNvSpPr txBox="1">
            <a:spLocks noChangeArrowheads="1"/>
          </p:cNvSpPr>
          <p:nvPr/>
        </p:nvSpPr>
        <p:spPr bwMode="auto">
          <a:xfrm>
            <a:off x="388938" y="3009900"/>
            <a:ext cx="13128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인증메일 받기  클릭</a:t>
            </a:r>
          </a:p>
        </p:txBody>
      </p:sp>
      <p:sp>
        <p:nvSpPr>
          <p:cNvPr id="11" name="타원 10"/>
          <p:cNvSpPr/>
          <p:nvPr/>
        </p:nvSpPr>
        <p:spPr>
          <a:xfrm>
            <a:off x="107950" y="36369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42"/>
          <p:cNvSpPr txBox="1">
            <a:spLocks noChangeArrowheads="1"/>
          </p:cNvSpPr>
          <p:nvPr/>
        </p:nvSpPr>
        <p:spPr bwMode="auto">
          <a:xfrm>
            <a:off x="388938" y="3636963"/>
            <a:ext cx="982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인증문자 입력</a:t>
            </a:r>
          </a:p>
        </p:txBody>
      </p:sp>
      <p:sp>
        <p:nvSpPr>
          <p:cNvPr id="13" name="타원 12"/>
          <p:cNvSpPr/>
          <p:nvPr/>
        </p:nvSpPr>
        <p:spPr>
          <a:xfrm>
            <a:off x="107950" y="4295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40"/>
          <p:cNvSpPr txBox="1">
            <a:spLocks noChangeArrowheads="1"/>
          </p:cNvSpPr>
          <p:nvPr/>
        </p:nvSpPr>
        <p:spPr bwMode="auto">
          <a:xfrm>
            <a:off x="388938" y="4295775"/>
            <a:ext cx="10207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확인 버튼 클릭</a:t>
            </a:r>
          </a:p>
        </p:txBody>
      </p:sp>
      <p:sp>
        <p:nvSpPr>
          <p:cNvPr id="15" name="TextBox 35"/>
          <p:cNvSpPr txBox="1">
            <a:spLocks noChangeArrowheads="1"/>
          </p:cNvSpPr>
          <p:nvPr/>
        </p:nvSpPr>
        <p:spPr bwMode="auto">
          <a:xfrm>
            <a:off x="173038" y="5084763"/>
            <a:ext cx="2093912" cy="9001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최초  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인증번호 받기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시도 후 </a:t>
            </a:r>
            <a:endParaRPr lang="en-US" altLang="ko-KR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분내  </a:t>
            </a:r>
            <a:r>
              <a:rPr lang="ko-KR" altLang="en-US" sz="1050" b="1" dirty="0" err="1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이메일이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도착하지 않으면 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차  재시도  실시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>
              <a:defRPr/>
            </a:pP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이후에도  도착하지 않으면  </a:t>
            </a:r>
            <a:endParaRPr lang="en-US" altLang="ko-KR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고객센터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(1577-8751)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로 문의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3641725" y="2620963"/>
            <a:ext cx="1800225" cy="287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508375" y="24320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51250" y="3000375"/>
            <a:ext cx="1620838" cy="2873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651250" y="3436938"/>
            <a:ext cx="2700338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508375" y="28194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508375" y="3248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654425" y="3941763"/>
            <a:ext cx="1943100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509963" y="3752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932363" y="4364038"/>
            <a:ext cx="828675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783138" y="42227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664200" y="3946525"/>
            <a:ext cx="900113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549900" y="3756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676" name="TextBox 27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_7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 descr="20200806_1437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1294" y="856164"/>
            <a:ext cx="5986462" cy="565222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678113" y="1430337"/>
            <a:ext cx="6039643" cy="138659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2489200" y="128746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678113" y="2938462"/>
            <a:ext cx="6039643" cy="11588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2489200" y="281693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78113" y="4206081"/>
            <a:ext cx="6039643" cy="162798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2489200" y="409733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3188" y="31464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26"/>
          <p:cNvSpPr txBox="1">
            <a:spLocks noChangeArrowheads="1"/>
          </p:cNvSpPr>
          <p:nvPr/>
        </p:nvSpPr>
        <p:spPr bwMode="auto">
          <a:xfrm>
            <a:off x="399138" y="3146425"/>
            <a:ext cx="2113079" cy="1777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기타입력 사항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※ </a:t>
            </a:r>
            <a:r>
              <a:rPr lang="ko-KR" altLang="en-US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지원신청 시 활용되는 자료</a:t>
            </a:r>
            <a:endParaRPr lang="en-US" altLang="ko-KR" sz="900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주소 부분은 회원 가입 시에는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필수 사항이 아니지만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 시 입력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필요사항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*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등록소재지 선택 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지역을선택해</a:t>
            </a:r>
            <a:endParaRPr lang="en-US" altLang="ko-KR" sz="900" b="1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주세요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클릭후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해당 지역 선택하면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가입완료한뒤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내정보방에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등록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소재지가  자동으로 반영됨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입력하지 않으면 추후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가입완료한뒤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내정보방에서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필수로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입력해야함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064250" y="6162675"/>
            <a:ext cx="1303338" cy="282574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03188" y="495458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TextBox 26"/>
          <p:cNvSpPr txBox="1">
            <a:spLocks noChangeArrowheads="1"/>
          </p:cNvSpPr>
          <p:nvPr/>
        </p:nvSpPr>
        <p:spPr bwMode="auto">
          <a:xfrm>
            <a:off x="393700" y="4954587"/>
            <a:ext cx="2022761" cy="992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심의위원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평가위원 부분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일반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개인회원은 체크 및 코드입력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불필요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심의위원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및 평가위원으로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가입하는 경우에만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78113" y="5834062"/>
            <a:ext cx="3118023" cy="254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921375" y="6019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7950" y="597693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6"/>
          <p:cNvSpPr txBox="1">
            <a:spLocks noChangeArrowheads="1"/>
          </p:cNvSpPr>
          <p:nvPr/>
        </p:nvSpPr>
        <p:spPr bwMode="auto">
          <a:xfrm>
            <a:off x="399138" y="5976937"/>
            <a:ext cx="1147762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입력사항 완료 후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회원가입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</a:t>
            </a:r>
          </a:p>
        </p:txBody>
      </p:sp>
      <p:sp>
        <p:nvSpPr>
          <p:cNvPr id="23" name="타원 22"/>
          <p:cNvSpPr/>
          <p:nvPr/>
        </p:nvSpPr>
        <p:spPr>
          <a:xfrm>
            <a:off x="2489200" y="569118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695" name="TextBox 25"/>
          <p:cNvSpPr txBox="1">
            <a:spLocks noChangeArrowheads="1"/>
          </p:cNvSpPr>
          <p:nvPr/>
        </p:nvSpPr>
        <p:spPr bwMode="auto">
          <a:xfrm>
            <a:off x="196850" y="546100"/>
            <a:ext cx="13500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개인 회원 가입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_8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3188" y="114458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TextBox 22"/>
          <p:cNvSpPr txBox="1">
            <a:spLocks noChangeArrowheads="1"/>
          </p:cNvSpPr>
          <p:nvPr/>
        </p:nvSpPr>
        <p:spPr bwMode="auto">
          <a:xfrm>
            <a:off x="328172" y="1144587"/>
            <a:ext cx="2245933" cy="122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필수입력사항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이름 및 생년월일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성별 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아이디 입력 후 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아이디 중복 확인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비밀번호 입력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비밀번호는 숫자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영문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특수문자 조합으로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자리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이상 생성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13388" y="233909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TextBox 24"/>
          <p:cNvSpPr txBox="1">
            <a:spLocks noChangeArrowheads="1"/>
          </p:cNvSpPr>
          <p:nvPr/>
        </p:nvSpPr>
        <p:spPr bwMode="auto">
          <a:xfrm>
            <a:off x="399138" y="2339094"/>
            <a:ext cx="1731962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연락처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e-mail,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휴대전화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전화번호 중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1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종 이상 필수 입력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74950" y="4785335"/>
            <a:ext cx="1905062" cy="282574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1" name="그림 30" descr="20200806_1438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4282" y="3337596"/>
            <a:ext cx="714186" cy="17369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" name="직사각형 33"/>
          <p:cNvSpPr/>
          <p:nvPr/>
        </p:nvSpPr>
        <p:spPr>
          <a:xfrm>
            <a:off x="5499414" y="3337596"/>
            <a:ext cx="843922" cy="173697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오른쪽 화살표 37"/>
          <p:cNvSpPr/>
          <p:nvPr/>
        </p:nvSpPr>
        <p:spPr>
          <a:xfrm>
            <a:off x="4860032" y="4841996"/>
            <a:ext cx="495366" cy="1125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3114675" y="3435350"/>
            <a:ext cx="1206500" cy="963613"/>
          </a:xfrm>
          <a:prstGeom prst="rect">
            <a:avLst/>
          </a:prstGeom>
          <a:solidFill>
            <a:schemeClr val="bg1">
              <a:lumMod val="9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29701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29706" name="그림 24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22" name="대각선 줄무늬 21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29711" name="그림 28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2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메뉴안내</a:t>
            </a:r>
          </a:p>
        </p:txBody>
      </p:sp>
      <p:sp>
        <p:nvSpPr>
          <p:cNvPr id="26" name="대각선 줄무늬 25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29717" name="그림 32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18" name="그림 31" descr="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30" name="대각선 줄무늬 29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29723" name="그림 36" descr="목차배경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24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29725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29726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29727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042988" y="2708275"/>
            <a:ext cx="1800225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572000" y="2708275"/>
            <a:ext cx="3671888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32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041650" y="3921125"/>
            <a:ext cx="13684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-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단 체 회 원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-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59113" y="4581525"/>
            <a:ext cx="13319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200" dirty="0">
                <a:solidFill>
                  <a:schemeClr val="bg1">
                    <a:lumMod val="9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개인회원가입</a:t>
            </a:r>
            <a:endParaRPr lang="en-US" altLang="ko-KR" sz="1200" dirty="0">
              <a:solidFill>
                <a:schemeClr val="bg1">
                  <a:lumMod val="95000"/>
                </a:schemeClr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algn="ctr">
              <a:defRPr/>
            </a:pPr>
            <a:r>
              <a:rPr lang="ko-KR" altLang="en-US" sz="1200" dirty="0">
                <a:solidFill>
                  <a:schemeClr val="bg1">
                    <a:lumMod val="95000"/>
                  </a:schemeClr>
                </a:solidFill>
                <a:latin typeface="나눔바른고딕" pitchFamily="50" charset="-127"/>
                <a:ea typeface="나눔바른고딕" pitchFamily="50" charset="-127"/>
              </a:rPr>
              <a:t>단체회원가입</a:t>
            </a:r>
            <a:endParaRPr lang="en-US" altLang="ko-KR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  <p:transition advClick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330450" y="846138"/>
            <a:ext cx="176213" cy="5662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0723" name="Picture 253" descr="26"/>
          <p:cNvPicPr preferRelativeResize="0">
            <a:picLocks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214313" y="2214563"/>
            <a:ext cx="1571625" cy="642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24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85750" y="2286000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3850" y="2387600"/>
            <a:ext cx="136842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이용 약관 동의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1868488" y="1939925"/>
            <a:ext cx="0" cy="428625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75"/>
          <p:cNvSpPr txBox="1">
            <a:spLocks noChangeArrowheads="1"/>
          </p:cNvSpPr>
          <p:nvPr/>
        </p:nvSpPr>
        <p:spPr bwMode="auto">
          <a:xfrm>
            <a:off x="182563" y="3860800"/>
            <a:ext cx="155257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개인정보보호법  준수</a:t>
            </a:r>
          </a:p>
        </p:txBody>
      </p:sp>
      <p:grpSp>
        <p:nvGrpSpPr>
          <p:cNvPr id="30728" name="그룹 80"/>
          <p:cNvGrpSpPr>
            <a:grpSpLocks/>
          </p:cNvGrpSpPr>
          <p:nvPr/>
        </p:nvGrpSpPr>
        <p:grpSpPr bwMode="auto">
          <a:xfrm>
            <a:off x="171450" y="1214438"/>
            <a:ext cx="8786813" cy="868362"/>
            <a:chOff x="171450" y="1214438"/>
            <a:chExt cx="8786813" cy="868362"/>
          </a:xfrm>
        </p:grpSpPr>
        <p:cxnSp>
          <p:nvCxnSpPr>
            <p:cNvPr id="9" name="직선 연결선 8"/>
            <p:cNvCxnSpPr/>
            <p:nvPr/>
          </p:nvCxnSpPr>
          <p:spPr>
            <a:xfrm>
              <a:off x="214313" y="2082800"/>
              <a:ext cx="8715375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768" name="Picture 79" descr="image00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1450" y="1214438"/>
              <a:ext cx="159760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769" name="그룹 39"/>
            <p:cNvGrpSpPr>
              <a:grpSpLocks/>
            </p:cNvGrpSpPr>
            <p:nvPr/>
          </p:nvGrpSpPr>
          <p:grpSpPr bwMode="auto">
            <a:xfrm>
              <a:off x="1769053" y="1247003"/>
              <a:ext cx="199700" cy="667967"/>
              <a:chOff x="4390231" y="2994818"/>
              <a:chExt cx="363537" cy="868363"/>
            </a:xfrm>
          </p:grpSpPr>
          <p:pic>
            <p:nvPicPr>
              <p:cNvPr id="30793" name="Picture 635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184975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94" name="Picture 636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090661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2" name="Text Box 37"/>
            <p:cNvSpPr txBox="1">
              <a:spLocks noChangeArrowheads="1"/>
            </p:cNvSpPr>
            <p:nvPr/>
          </p:nvSpPr>
          <p:spPr bwMode="gray">
            <a:xfrm>
              <a:off x="760413" y="1598613"/>
              <a:ext cx="955675" cy="290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lIns="92038" tIns="46019" rIns="92038" bIns="46019">
              <a:spAutoFit/>
            </a:bodyPr>
            <a:lstStyle/>
            <a:p>
              <a:pPr algn="ctr" latinLnBrk="0">
                <a:lnSpc>
                  <a:spcPct val="80000"/>
                </a:lnSpc>
                <a:spcBef>
                  <a:spcPct val="30000"/>
                </a:spcBef>
                <a:buFont typeface="Wingdings" pitchFamily="2" charset="2"/>
                <a:buNone/>
                <a:defRPr/>
              </a:pPr>
              <a:r>
                <a:rPr lang="ko-KR" altLang="en-US" sz="1600" b="1" dirty="0">
                  <a:latin typeface="나눔고딕" pitchFamily="50" charset="-127"/>
                  <a:ea typeface="나눔고딕" pitchFamily="50" charset="-127"/>
                </a:rPr>
                <a:t>약관동의</a:t>
              </a:r>
            </a:p>
          </p:txBody>
        </p:sp>
        <p:sp>
          <p:nvSpPr>
            <p:cNvPr id="30771" name="TextBox 67"/>
            <p:cNvSpPr txBox="1">
              <a:spLocks noChangeArrowheads="1"/>
            </p:cNvSpPr>
            <p:nvPr/>
          </p:nvSpPr>
          <p:spPr bwMode="auto">
            <a:xfrm>
              <a:off x="238125" y="1270000"/>
              <a:ext cx="627063" cy="26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100" b="1">
                  <a:latin typeface="나눔고딕" pitchFamily="50" charset="-127"/>
                  <a:ea typeface="나눔고딕" pitchFamily="50" charset="-127"/>
                </a:rPr>
                <a:t>STEP 1</a:t>
              </a:r>
              <a:endParaRPr lang="ko-KR" altLang="en-US" sz="1100" b="1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30772" name="Picture 79" descr="image00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68753" y="1214438"/>
              <a:ext cx="159760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773" name="그룹 39"/>
            <p:cNvGrpSpPr>
              <a:grpSpLocks/>
            </p:cNvGrpSpPr>
            <p:nvPr/>
          </p:nvGrpSpPr>
          <p:grpSpPr bwMode="auto">
            <a:xfrm>
              <a:off x="3566356" y="1247003"/>
              <a:ext cx="199700" cy="667967"/>
              <a:chOff x="4390231" y="2994818"/>
              <a:chExt cx="363537" cy="868363"/>
            </a:xfrm>
          </p:grpSpPr>
          <p:pic>
            <p:nvPicPr>
              <p:cNvPr id="30791" name="Picture 635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184975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92" name="Picture 636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090661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6" name="Text Box 37"/>
            <p:cNvSpPr txBox="1">
              <a:spLocks noChangeArrowheads="1"/>
            </p:cNvSpPr>
            <p:nvPr/>
          </p:nvSpPr>
          <p:spPr bwMode="gray">
            <a:xfrm>
              <a:off x="2559050" y="1598613"/>
              <a:ext cx="954088" cy="290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lIns="92038" tIns="46019" rIns="92038" bIns="46019">
              <a:spAutoFit/>
            </a:bodyPr>
            <a:lstStyle/>
            <a:p>
              <a:pPr algn="ctr" latinLnBrk="0">
                <a:lnSpc>
                  <a:spcPct val="80000"/>
                </a:lnSpc>
                <a:spcBef>
                  <a:spcPct val="30000"/>
                </a:spcBef>
                <a:buFont typeface="Wingdings" pitchFamily="2" charset="2"/>
                <a:buNone/>
                <a:defRPr/>
              </a:pPr>
              <a:r>
                <a:rPr lang="ko-KR" altLang="en-US" sz="1600" b="1">
                  <a:latin typeface="나눔고딕" pitchFamily="50" charset="-127"/>
                  <a:ea typeface="나눔고딕" pitchFamily="50" charset="-127"/>
                </a:rPr>
                <a:t>단체확인</a:t>
              </a:r>
            </a:p>
          </p:txBody>
        </p:sp>
        <p:sp>
          <p:nvSpPr>
            <p:cNvPr id="30775" name="TextBox 78"/>
            <p:cNvSpPr txBox="1">
              <a:spLocks noChangeArrowheads="1"/>
            </p:cNvSpPr>
            <p:nvPr/>
          </p:nvSpPr>
          <p:spPr bwMode="auto">
            <a:xfrm>
              <a:off x="2035175" y="1270000"/>
              <a:ext cx="627063" cy="26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100" b="1">
                  <a:latin typeface="나눔고딕" pitchFamily="50" charset="-127"/>
                  <a:ea typeface="나눔고딕" pitchFamily="50" charset="-127"/>
                </a:rPr>
                <a:t>STEP 2</a:t>
              </a:r>
              <a:endParaRPr lang="ko-KR" altLang="en-US" sz="1100" b="1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30776" name="Picture 79" descr="image00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66055" y="1214438"/>
              <a:ext cx="159760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777" name="그룹 39"/>
            <p:cNvGrpSpPr>
              <a:grpSpLocks/>
            </p:cNvGrpSpPr>
            <p:nvPr/>
          </p:nvGrpSpPr>
          <p:grpSpPr bwMode="auto">
            <a:xfrm>
              <a:off x="5363659" y="1247003"/>
              <a:ext cx="199700" cy="667967"/>
              <a:chOff x="4390231" y="2994818"/>
              <a:chExt cx="363537" cy="868363"/>
            </a:xfrm>
          </p:grpSpPr>
          <p:pic>
            <p:nvPicPr>
              <p:cNvPr id="30789" name="Picture 635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184975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90" name="Picture 636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090661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0" name="Text Box 37"/>
            <p:cNvSpPr txBox="1">
              <a:spLocks noChangeArrowheads="1"/>
            </p:cNvSpPr>
            <p:nvPr/>
          </p:nvSpPr>
          <p:spPr bwMode="gray">
            <a:xfrm>
              <a:off x="4170363" y="1598613"/>
              <a:ext cx="1147762" cy="290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lIns="92038" tIns="46019" rIns="92038" bIns="46019">
              <a:spAutoFit/>
            </a:bodyPr>
            <a:lstStyle/>
            <a:p>
              <a:pPr algn="ctr" latinLnBrk="0">
                <a:lnSpc>
                  <a:spcPct val="80000"/>
                </a:lnSpc>
                <a:spcBef>
                  <a:spcPct val="30000"/>
                </a:spcBef>
                <a:buFont typeface="Wingdings" pitchFamily="2" charset="2"/>
                <a:buNone/>
                <a:defRPr/>
              </a:pPr>
              <a:r>
                <a:rPr lang="ko-KR" altLang="en-US" sz="1600" b="1">
                  <a:latin typeface="나눔고딕" pitchFamily="50" charset="-127"/>
                  <a:ea typeface="나눔고딕" pitchFamily="50" charset="-127"/>
                </a:rPr>
                <a:t>대표자확인</a:t>
              </a:r>
            </a:p>
          </p:txBody>
        </p:sp>
        <p:sp>
          <p:nvSpPr>
            <p:cNvPr id="30779" name="TextBox 84"/>
            <p:cNvSpPr txBox="1">
              <a:spLocks noChangeArrowheads="1"/>
            </p:cNvSpPr>
            <p:nvPr/>
          </p:nvSpPr>
          <p:spPr bwMode="auto">
            <a:xfrm>
              <a:off x="3832225" y="1270000"/>
              <a:ext cx="627063" cy="26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100" b="1">
                  <a:latin typeface="나눔고딕" pitchFamily="50" charset="-127"/>
                  <a:ea typeface="나눔고딕" pitchFamily="50" charset="-127"/>
                </a:rPr>
                <a:t>STEP 3</a:t>
              </a:r>
              <a:endParaRPr lang="ko-KR" altLang="en-US" sz="1100" b="1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30780" name="Picture 79" descr="image00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63358" y="1214438"/>
              <a:ext cx="159760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781" name="그룹 39"/>
            <p:cNvGrpSpPr>
              <a:grpSpLocks/>
            </p:cNvGrpSpPr>
            <p:nvPr/>
          </p:nvGrpSpPr>
          <p:grpSpPr bwMode="auto">
            <a:xfrm>
              <a:off x="7160961" y="1247003"/>
              <a:ext cx="199700" cy="667967"/>
              <a:chOff x="4390231" y="2994818"/>
              <a:chExt cx="363537" cy="868363"/>
            </a:xfrm>
          </p:grpSpPr>
          <p:pic>
            <p:nvPicPr>
              <p:cNvPr id="30787" name="Picture 635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184975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88" name="Picture 636" descr="세모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 rot="5400000">
                <a:off x="4090661" y="3294388"/>
                <a:ext cx="868363" cy="269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4" name="Text Box 37"/>
            <p:cNvSpPr txBox="1">
              <a:spLocks noChangeArrowheads="1"/>
            </p:cNvSpPr>
            <p:nvPr/>
          </p:nvSpPr>
          <p:spPr bwMode="gray">
            <a:xfrm>
              <a:off x="6153150" y="1598613"/>
              <a:ext cx="955675" cy="290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lIns="92038" tIns="46019" rIns="92038" bIns="46019">
              <a:spAutoFit/>
            </a:bodyPr>
            <a:lstStyle/>
            <a:p>
              <a:pPr algn="ctr" latinLnBrk="0">
                <a:lnSpc>
                  <a:spcPct val="80000"/>
                </a:lnSpc>
                <a:spcBef>
                  <a:spcPct val="30000"/>
                </a:spcBef>
                <a:buFont typeface="Wingdings" pitchFamily="2" charset="2"/>
                <a:buNone/>
                <a:defRPr/>
              </a:pPr>
              <a:r>
                <a:rPr lang="ko-KR" altLang="en-US" sz="1600" b="1">
                  <a:latin typeface="나눔고딕" pitchFamily="50" charset="-127"/>
                  <a:ea typeface="나눔고딕" pitchFamily="50" charset="-127"/>
                </a:rPr>
                <a:t>정보작성</a:t>
              </a:r>
            </a:p>
          </p:txBody>
        </p:sp>
        <p:sp>
          <p:nvSpPr>
            <p:cNvPr id="30783" name="TextBox 90"/>
            <p:cNvSpPr txBox="1">
              <a:spLocks noChangeArrowheads="1"/>
            </p:cNvSpPr>
            <p:nvPr/>
          </p:nvSpPr>
          <p:spPr bwMode="auto">
            <a:xfrm>
              <a:off x="5629275" y="1270000"/>
              <a:ext cx="627063" cy="260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100" b="1">
                  <a:latin typeface="나눔고딕" pitchFamily="50" charset="-127"/>
                  <a:ea typeface="나눔고딕" pitchFamily="50" charset="-127"/>
                </a:rPr>
                <a:t>STEP 4</a:t>
              </a:r>
              <a:endParaRPr lang="ko-KR" altLang="en-US" sz="1100" b="1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30784" name="Picture 79" descr="image00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360661" y="1214438"/>
              <a:ext cx="1597602" cy="714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Text Box 37"/>
            <p:cNvSpPr txBox="1">
              <a:spLocks noChangeArrowheads="1"/>
            </p:cNvSpPr>
            <p:nvPr/>
          </p:nvSpPr>
          <p:spPr bwMode="gray">
            <a:xfrm>
              <a:off x="7943850" y="1598613"/>
              <a:ext cx="955675" cy="288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 lIns="92038" tIns="46019" rIns="92038" bIns="46019">
              <a:spAutoFit/>
            </a:bodyPr>
            <a:lstStyle/>
            <a:p>
              <a:pPr algn="ctr" latinLnBrk="0">
                <a:lnSpc>
                  <a:spcPct val="80000"/>
                </a:lnSpc>
                <a:spcBef>
                  <a:spcPct val="30000"/>
                </a:spcBef>
                <a:buFont typeface="Wingdings" pitchFamily="2" charset="2"/>
                <a:buNone/>
                <a:defRPr/>
              </a:pPr>
              <a:r>
                <a:rPr lang="ko-KR" altLang="en-US" sz="1600" b="1">
                  <a:latin typeface="나눔고딕" pitchFamily="50" charset="-127"/>
                  <a:ea typeface="나눔고딕" pitchFamily="50" charset="-127"/>
                </a:rPr>
                <a:t>가입완료</a:t>
              </a:r>
            </a:p>
          </p:txBody>
        </p:sp>
        <p:sp>
          <p:nvSpPr>
            <p:cNvPr id="30786" name="TextBox 94"/>
            <p:cNvSpPr txBox="1">
              <a:spLocks noChangeArrowheads="1"/>
            </p:cNvSpPr>
            <p:nvPr/>
          </p:nvSpPr>
          <p:spPr bwMode="auto">
            <a:xfrm>
              <a:off x="7421563" y="1270800"/>
              <a:ext cx="627062" cy="2619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100" b="1">
                  <a:latin typeface="나눔고딕" pitchFamily="50" charset="-127"/>
                  <a:ea typeface="나눔고딕" pitchFamily="50" charset="-127"/>
                </a:rPr>
                <a:t>STEP 5</a:t>
              </a:r>
              <a:endParaRPr lang="ko-KR" altLang="en-US" sz="1100" b="1">
                <a:latin typeface="나눔고딕" pitchFamily="50" charset="-127"/>
                <a:ea typeface="나눔고딕" pitchFamily="50" charset="-127"/>
              </a:endParaRPr>
            </a:p>
          </p:txBody>
        </p:sp>
      </p:grpSp>
      <p:pic>
        <p:nvPicPr>
          <p:cNvPr id="30729" name="Picture 253" descr="26"/>
          <p:cNvPicPr preferRelativeResize="0">
            <a:picLocks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214313" y="2887663"/>
            <a:ext cx="1571625" cy="757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30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85750" y="2959100"/>
            <a:ext cx="142875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xtBox 38"/>
          <p:cNvSpPr txBox="1"/>
          <p:nvPr/>
        </p:nvSpPr>
        <p:spPr>
          <a:xfrm>
            <a:off x="323850" y="3060700"/>
            <a:ext cx="1368425" cy="415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개인정보 수집 및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이용 동의</a:t>
            </a:r>
          </a:p>
        </p:txBody>
      </p:sp>
      <p:pic>
        <p:nvPicPr>
          <p:cNvPr id="30732" name="Picture 253" descr="26"/>
          <p:cNvPicPr preferRelativeResize="0">
            <a:picLocks noChangeArrowheads="1"/>
          </p:cNvPicPr>
          <p:nvPr/>
        </p:nvPicPr>
        <p:blipFill>
          <a:blip r:embed="rId6" cstate="print">
            <a:lum bright="-6000" contrast="6000"/>
          </a:blip>
          <a:srcRect/>
          <a:stretch>
            <a:fillRect/>
          </a:stretch>
        </p:blipFill>
        <p:spPr bwMode="auto">
          <a:xfrm>
            <a:off x="1970088" y="2220913"/>
            <a:ext cx="1571625" cy="928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33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041525" y="2286000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106"/>
          <p:cNvSpPr txBox="1">
            <a:spLocks noChangeArrowheads="1"/>
          </p:cNvSpPr>
          <p:nvPr/>
        </p:nvSpPr>
        <p:spPr bwMode="auto">
          <a:xfrm>
            <a:off x="2089150" y="2386013"/>
            <a:ext cx="1331913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개인사업자</a:t>
            </a:r>
          </a:p>
        </p:txBody>
      </p:sp>
      <p:pic>
        <p:nvPicPr>
          <p:cNvPr id="30735" name="Picture 253" descr="26"/>
          <p:cNvPicPr preferRelativeResize="0">
            <a:picLocks noChangeArrowheads="1"/>
          </p:cNvPicPr>
          <p:nvPr/>
        </p:nvPicPr>
        <p:blipFill>
          <a:blip r:embed="rId7" cstate="print">
            <a:lum bright="-6000" contrast="6000"/>
          </a:blip>
          <a:srcRect/>
          <a:stretch>
            <a:fillRect/>
          </a:stretch>
        </p:blipFill>
        <p:spPr bwMode="auto">
          <a:xfrm>
            <a:off x="1970088" y="3170238"/>
            <a:ext cx="1571625" cy="9794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36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041525" y="3241675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TextBox 109"/>
          <p:cNvSpPr txBox="1">
            <a:spLocks noChangeArrowheads="1"/>
          </p:cNvSpPr>
          <p:nvPr/>
        </p:nvSpPr>
        <p:spPr bwMode="auto">
          <a:xfrm>
            <a:off x="2087563" y="3343275"/>
            <a:ext cx="133191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영리법인</a:t>
            </a:r>
          </a:p>
        </p:txBody>
      </p:sp>
      <p:pic>
        <p:nvPicPr>
          <p:cNvPr id="30738" name="Picture 253" descr="26"/>
          <p:cNvPicPr preferRelativeResize="0">
            <a:picLocks noChangeArrowheads="1"/>
          </p:cNvPicPr>
          <p:nvPr/>
        </p:nvPicPr>
        <p:blipFill>
          <a:blip r:embed="rId7" cstate="print">
            <a:lum bright="-6000" contrast="6000"/>
          </a:blip>
          <a:srcRect/>
          <a:stretch>
            <a:fillRect/>
          </a:stretch>
        </p:blipFill>
        <p:spPr bwMode="auto">
          <a:xfrm>
            <a:off x="1970088" y="4170363"/>
            <a:ext cx="1571625" cy="9794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39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041525" y="4241800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TextBox 112"/>
          <p:cNvSpPr txBox="1">
            <a:spLocks noChangeArrowheads="1"/>
          </p:cNvSpPr>
          <p:nvPr/>
        </p:nvSpPr>
        <p:spPr bwMode="auto">
          <a:xfrm>
            <a:off x="2087563" y="4341813"/>
            <a:ext cx="13319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비영리법인</a:t>
            </a:r>
          </a:p>
        </p:txBody>
      </p:sp>
      <p:pic>
        <p:nvPicPr>
          <p:cNvPr id="30741" name="Picture 253" descr="26"/>
          <p:cNvPicPr preferRelativeResize="0">
            <a:picLocks noChangeArrowheads="1"/>
          </p:cNvPicPr>
          <p:nvPr/>
        </p:nvPicPr>
        <p:blipFill>
          <a:blip r:embed="rId8" cstate="print">
            <a:lum bright="-6000" contrast="6000"/>
          </a:blip>
          <a:srcRect/>
          <a:stretch>
            <a:fillRect/>
          </a:stretch>
        </p:blipFill>
        <p:spPr bwMode="auto">
          <a:xfrm>
            <a:off x="1970088" y="5159375"/>
            <a:ext cx="1571625" cy="847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42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2041525" y="5230813"/>
            <a:ext cx="142875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TextBox 115"/>
          <p:cNvSpPr txBox="1">
            <a:spLocks noChangeArrowheads="1"/>
          </p:cNvSpPr>
          <p:nvPr/>
        </p:nvSpPr>
        <p:spPr bwMode="auto">
          <a:xfrm>
            <a:off x="2087563" y="5332413"/>
            <a:ext cx="133191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공식단체</a:t>
            </a:r>
          </a:p>
        </p:txBody>
      </p:sp>
      <p:sp>
        <p:nvSpPr>
          <p:cNvPr id="30744" name="TextBox 116"/>
          <p:cNvSpPr txBox="1">
            <a:spLocks noChangeArrowheads="1"/>
          </p:cNvSpPr>
          <p:nvPr/>
        </p:nvSpPr>
        <p:spPr bwMode="auto">
          <a:xfrm>
            <a:off x="2122488" y="2741613"/>
            <a:ext cx="10207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단체이름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사업자등록번호</a:t>
            </a:r>
          </a:p>
        </p:txBody>
      </p:sp>
      <p:sp>
        <p:nvSpPr>
          <p:cNvPr id="30745" name="TextBox 117"/>
          <p:cNvSpPr txBox="1">
            <a:spLocks noChangeArrowheads="1"/>
          </p:cNvSpPr>
          <p:nvPr/>
        </p:nvSpPr>
        <p:spPr bwMode="auto">
          <a:xfrm>
            <a:off x="2124075" y="3659188"/>
            <a:ext cx="10207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단체이름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사업자등록번호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법인번호</a:t>
            </a:r>
          </a:p>
        </p:txBody>
      </p:sp>
      <p:sp>
        <p:nvSpPr>
          <p:cNvPr id="30746" name="TextBox 118"/>
          <p:cNvSpPr txBox="1">
            <a:spLocks noChangeArrowheads="1"/>
          </p:cNvSpPr>
          <p:nvPr/>
        </p:nvSpPr>
        <p:spPr bwMode="auto">
          <a:xfrm>
            <a:off x="2122488" y="4651375"/>
            <a:ext cx="6937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단체이름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고유번호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법인번호</a:t>
            </a:r>
          </a:p>
        </p:txBody>
      </p:sp>
      <p:sp>
        <p:nvSpPr>
          <p:cNvPr id="30747" name="TextBox 119"/>
          <p:cNvSpPr txBox="1">
            <a:spLocks noChangeArrowheads="1"/>
          </p:cNvSpPr>
          <p:nvPr/>
        </p:nvSpPr>
        <p:spPr bwMode="auto">
          <a:xfrm>
            <a:off x="2124075" y="5641975"/>
            <a:ext cx="693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단체이름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고유번호</a:t>
            </a:r>
          </a:p>
        </p:txBody>
      </p:sp>
      <p:sp>
        <p:nvSpPr>
          <p:cNvPr id="59" name="TextBox 121"/>
          <p:cNvSpPr txBox="1">
            <a:spLocks noChangeArrowheads="1"/>
          </p:cNvSpPr>
          <p:nvPr/>
        </p:nvSpPr>
        <p:spPr bwMode="auto">
          <a:xfrm>
            <a:off x="1928813" y="6008688"/>
            <a:ext cx="15525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임의단체 가입 불가</a:t>
            </a:r>
            <a:r>
              <a:rPr lang="en-US" altLang="ko-KR" sz="1050" b="1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!!!</a:t>
            </a:r>
            <a:endParaRPr lang="ko-KR" altLang="en-US" sz="1050" b="1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60" name="직선 연결선 59"/>
          <p:cNvCxnSpPr/>
          <p:nvPr/>
        </p:nvCxnSpPr>
        <p:spPr>
          <a:xfrm>
            <a:off x="3632200" y="1928813"/>
            <a:ext cx="0" cy="428625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0" name="Picture 253" descr="26"/>
          <p:cNvPicPr preferRelativeResize="0">
            <a:picLocks noChangeArrowheads="1"/>
          </p:cNvPicPr>
          <p:nvPr/>
        </p:nvPicPr>
        <p:blipFill>
          <a:blip r:embed="rId9" cstate="print">
            <a:lum bright="-6000" contrast="6000"/>
          </a:blip>
          <a:srcRect/>
          <a:stretch>
            <a:fillRect/>
          </a:stretch>
        </p:blipFill>
        <p:spPr bwMode="auto">
          <a:xfrm>
            <a:off x="3746500" y="2214563"/>
            <a:ext cx="1571625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51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817938" y="2286000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2" name="TextBox 125"/>
          <p:cNvSpPr txBox="1">
            <a:spLocks noChangeArrowheads="1"/>
          </p:cNvSpPr>
          <p:nvPr/>
        </p:nvSpPr>
        <p:spPr bwMode="auto">
          <a:xfrm>
            <a:off x="3897313" y="2735263"/>
            <a:ext cx="10541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대표자 이름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대표자 생년월일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대표자 성별</a:t>
            </a:r>
          </a:p>
        </p:txBody>
      </p:sp>
      <p:sp>
        <p:nvSpPr>
          <p:cNvPr id="64" name="TextBox 126"/>
          <p:cNvSpPr txBox="1">
            <a:spLocks noChangeArrowheads="1"/>
          </p:cNvSpPr>
          <p:nvPr/>
        </p:nvSpPr>
        <p:spPr bwMode="auto">
          <a:xfrm>
            <a:off x="3851275" y="2386013"/>
            <a:ext cx="13684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가져오기</a:t>
            </a:r>
          </a:p>
        </p:txBody>
      </p:sp>
      <p:pic>
        <p:nvPicPr>
          <p:cNvPr id="30754" name="Picture 253" descr="26"/>
          <p:cNvPicPr preferRelativeResize="0">
            <a:picLocks noChangeArrowheads="1"/>
          </p:cNvPicPr>
          <p:nvPr/>
        </p:nvPicPr>
        <p:blipFill>
          <a:blip r:embed="rId9" cstate="print">
            <a:lum bright="-6000" contrast="6000"/>
          </a:blip>
          <a:srcRect/>
          <a:stretch>
            <a:fillRect/>
          </a:stretch>
        </p:blipFill>
        <p:spPr bwMode="auto">
          <a:xfrm>
            <a:off x="3754438" y="3368675"/>
            <a:ext cx="1571625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55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3825875" y="3440113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6" name="TextBox 129"/>
          <p:cNvSpPr txBox="1">
            <a:spLocks noChangeArrowheads="1"/>
          </p:cNvSpPr>
          <p:nvPr/>
        </p:nvSpPr>
        <p:spPr bwMode="auto">
          <a:xfrm>
            <a:off x="3906838" y="3889375"/>
            <a:ext cx="8350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휴대폰 인증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아이핀 인증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e-mail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인증</a:t>
            </a:r>
          </a:p>
        </p:txBody>
      </p:sp>
      <p:sp>
        <p:nvSpPr>
          <p:cNvPr id="68" name="TextBox 130"/>
          <p:cNvSpPr txBox="1">
            <a:spLocks noChangeArrowheads="1"/>
          </p:cNvSpPr>
          <p:nvPr/>
        </p:nvSpPr>
        <p:spPr bwMode="auto">
          <a:xfrm>
            <a:off x="3851275" y="3549650"/>
            <a:ext cx="13684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 본인 인증</a:t>
            </a:r>
          </a:p>
        </p:txBody>
      </p:sp>
      <p:sp>
        <p:nvSpPr>
          <p:cNvPr id="69" name="TextBox 131"/>
          <p:cNvSpPr txBox="1">
            <a:spLocks noChangeArrowheads="1"/>
          </p:cNvSpPr>
          <p:nvPr/>
        </p:nvSpPr>
        <p:spPr bwMode="auto">
          <a:xfrm>
            <a:off x="3708400" y="4530725"/>
            <a:ext cx="168275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대표자를 찾지 못한 경우 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개인회원가입 클릭으로 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개인회원 가입단계로 이동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대표자 개인회원 가입 후 다시 단체회원 가입 진행</a:t>
            </a:r>
          </a:p>
        </p:txBody>
      </p:sp>
      <p:cxnSp>
        <p:nvCxnSpPr>
          <p:cNvPr id="70" name="직선 연결선 69"/>
          <p:cNvCxnSpPr/>
          <p:nvPr/>
        </p:nvCxnSpPr>
        <p:spPr>
          <a:xfrm>
            <a:off x="5429250" y="1928813"/>
            <a:ext cx="0" cy="428625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0" name="Picture 253" descr="26"/>
          <p:cNvPicPr preferRelativeResize="0">
            <a:picLocks noChangeArrowheads="1"/>
          </p:cNvPicPr>
          <p:nvPr/>
        </p:nvPicPr>
        <p:blipFill>
          <a:blip r:embed="rId10" cstate="print">
            <a:lum bright="-6000" contrast="6000"/>
          </a:blip>
          <a:srcRect/>
          <a:stretch>
            <a:fillRect/>
          </a:stretch>
        </p:blipFill>
        <p:spPr bwMode="auto">
          <a:xfrm>
            <a:off x="5572125" y="2214563"/>
            <a:ext cx="1571625" cy="1785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761" name="Picture 18" descr="Untitled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5643563" y="2286000"/>
            <a:ext cx="14287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2" name="TextBox 138"/>
          <p:cNvSpPr txBox="1">
            <a:spLocks noChangeArrowheads="1"/>
          </p:cNvSpPr>
          <p:nvPr/>
        </p:nvSpPr>
        <p:spPr bwMode="auto">
          <a:xfrm>
            <a:off x="5724525" y="2735263"/>
            <a:ext cx="10207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단체명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 아이디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비밀번호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대표자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사업자등록번호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고유번호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법인번호</a:t>
            </a:r>
            <a:endParaRPr lang="en-US" altLang="ko-KR" sz="90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법적 자격구분</a:t>
            </a:r>
          </a:p>
        </p:txBody>
      </p:sp>
      <p:sp>
        <p:nvSpPr>
          <p:cNvPr id="74" name="TextBox 139"/>
          <p:cNvSpPr txBox="1">
            <a:spLocks noChangeArrowheads="1"/>
          </p:cNvSpPr>
          <p:nvPr/>
        </p:nvSpPr>
        <p:spPr bwMode="auto">
          <a:xfrm>
            <a:off x="5668963" y="2386013"/>
            <a:ext cx="13684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필수 입력 정보</a:t>
            </a:r>
          </a:p>
        </p:txBody>
      </p:sp>
      <p:sp>
        <p:nvSpPr>
          <p:cNvPr id="75" name="TextBox 140"/>
          <p:cNvSpPr txBox="1">
            <a:spLocks noChangeArrowheads="1"/>
          </p:cNvSpPr>
          <p:nvPr/>
        </p:nvSpPr>
        <p:spPr bwMode="auto">
          <a:xfrm>
            <a:off x="5572125" y="4011613"/>
            <a:ext cx="16637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단체확인에서 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단체 유형에 따라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개인사업자는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사업자등록번호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법인은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,</a:t>
            </a: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법인번호 및 사업자등록번호 또는 고유번호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공식단체는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고유번호가 필수 항목</a:t>
            </a:r>
          </a:p>
        </p:txBody>
      </p:sp>
      <p:cxnSp>
        <p:nvCxnSpPr>
          <p:cNvPr id="76" name="직선 연결선 75"/>
          <p:cNvCxnSpPr/>
          <p:nvPr/>
        </p:nvCxnSpPr>
        <p:spPr>
          <a:xfrm>
            <a:off x="7265988" y="1928813"/>
            <a:ext cx="0" cy="428625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425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 가입 절차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그림 7" descr="회원가입-개인-2016-로고수정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3825" y="1008063"/>
            <a:ext cx="6397625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79"/>
          <p:cNvSpPr txBox="1">
            <a:spLocks noChangeArrowheads="1"/>
          </p:cNvSpPr>
          <p:nvPr/>
        </p:nvSpPr>
        <p:spPr bwMode="auto">
          <a:xfrm>
            <a:off x="323410" y="1124680"/>
            <a:ext cx="2180405" cy="122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단체회원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가입하기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],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법인등기부등본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중 최소 한가지 필요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발급 문의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관할 세무서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임의단체 가입 불가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07380" y="112468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845050" y="2708275"/>
            <a:ext cx="1714500" cy="1873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4687888" y="25669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751" name="TextBox 6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20200731_0923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3711" y="920875"/>
            <a:ext cx="4540657" cy="5489450"/>
          </a:xfrm>
          <a:prstGeom prst="rect">
            <a:avLst/>
          </a:prstGeom>
        </p:spPr>
      </p:pic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3188" y="192405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1"/>
          <p:cNvSpPr txBox="1">
            <a:spLocks noChangeArrowheads="1"/>
          </p:cNvSpPr>
          <p:nvPr/>
        </p:nvSpPr>
        <p:spPr bwMode="auto">
          <a:xfrm>
            <a:off x="388938" y="1079500"/>
            <a:ext cx="17367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이용약관 동의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이용약관 동의 합니다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에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체크</a:t>
            </a:r>
          </a:p>
        </p:txBody>
      </p:sp>
      <p:sp>
        <p:nvSpPr>
          <p:cNvPr id="8" name="TextBox 23"/>
          <p:cNvSpPr txBox="1">
            <a:spLocks noChangeArrowheads="1"/>
          </p:cNvSpPr>
          <p:nvPr/>
        </p:nvSpPr>
        <p:spPr bwMode="auto">
          <a:xfrm>
            <a:off x="393700" y="1924051"/>
            <a:ext cx="184280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개인정보 수집 및 이용동의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 개인정보 수집 및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이용 동의에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 개인정보 수집 및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이동 동의에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혹은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동의하지 않음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에 선택하여 체크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7950" y="425709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22"/>
          <p:cNvSpPr txBox="1">
            <a:spLocks noChangeArrowheads="1"/>
          </p:cNvSpPr>
          <p:nvPr/>
        </p:nvSpPr>
        <p:spPr bwMode="auto">
          <a:xfrm>
            <a:off x="392113" y="4288841"/>
            <a:ext cx="1117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버튼 클릭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811168" y="2613025"/>
            <a:ext cx="1073200" cy="238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>
            <a:spLocks noChangeAspect="1"/>
          </p:cNvSpPr>
          <p:nvPr/>
        </p:nvSpPr>
        <p:spPr>
          <a:xfrm>
            <a:off x="6669087" y="2493963"/>
            <a:ext cx="284162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811168" y="4115010"/>
            <a:ext cx="1073200" cy="36004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>
            <a:spLocks noChangeAspect="1"/>
          </p:cNvSpPr>
          <p:nvPr/>
        </p:nvSpPr>
        <p:spPr>
          <a:xfrm>
            <a:off x="6667499" y="3972928"/>
            <a:ext cx="284163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953249" y="5788025"/>
            <a:ext cx="931119" cy="2349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669087" y="56451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783" name="TextBox 23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811168" y="6175375"/>
            <a:ext cx="1073200" cy="2349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665912" y="6032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3188" y="339413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92113" y="3394137"/>
            <a:ext cx="1601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개인정보 제공에 대한 동의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개인정보 제공에 대한 동의에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그림 12" descr="회원가입-단체-2단계-1-2016(숏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9363" y="1079500"/>
            <a:ext cx="6480175" cy="532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개인사업자 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단체명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영리법인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비영리법인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공식단체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임의단체는 가입불가</a:t>
            </a:r>
            <a:endParaRPr lang="en-US" altLang="ko-KR" sz="9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비영리법인이라 할지라도 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 법인등기부등본이 없으면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공식단체로 간주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공식단체로 단체유형 선택 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가입절차 진행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4581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23"/>
          <p:cNvSpPr txBox="1">
            <a:spLocks noChangeArrowheads="1"/>
          </p:cNvSpPr>
          <p:nvPr/>
        </p:nvSpPr>
        <p:spPr bwMode="auto">
          <a:xfrm>
            <a:off x="388938" y="4583113"/>
            <a:ext cx="982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65400" y="1900238"/>
            <a:ext cx="3662363" cy="11684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>
            <a:spLocks noChangeAspect="1"/>
          </p:cNvSpPr>
          <p:nvPr/>
        </p:nvSpPr>
        <p:spPr>
          <a:xfrm>
            <a:off x="2454275" y="1720850"/>
            <a:ext cx="284163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568575" y="4667250"/>
            <a:ext cx="6143625" cy="12985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55863" y="45227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803" name="TextBox 12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_3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그림 23" descr="회원가입-단체-2단계-2-영리법인-2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3887788"/>
            <a:ext cx="57277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그림 22" descr="회원가입-단체-2단계-2-개인사업자-2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1439863"/>
            <a:ext cx="5729287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95420" y="1124680"/>
            <a:ext cx="2022475" cy="219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개인사업자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단체이름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 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사업자등록번호를 확인해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주십시오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라는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메시지가 나오면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   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인증기관으로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문의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인증기관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NICE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평가정보주식회사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(1600-1522)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37163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23"/>
          <p:cNvSpPr txBox="1">
            <a:spLocks noChangeArrowheads="1"/>
          </p:cNvSpPr>
          <p:nvPr/>
        </p:nvSpPr>
        <p:spPr bwMode="auto">
          <a:xfrm>
            <a:off x="388938" y="3717925"/>
            <a:ext cx="2061783" cy="2469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영리법인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단체이름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 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사업자등록번호를 확인해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주십시오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라는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메시지가 나오면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 인증기관으로 문의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인증기관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NICE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평가정보주식회사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(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1600-1522)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490913" y="1543050"/>
            <a:ext cx="796925" cy="873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>
            <a:spLocks noChangeAspect="1"/>
          </p:cNvSpPr>
          <p:nvPr/>
        </p:nvSpPr>
        <p:spPr>
          <a:xfrm>
            <a:off x="3300413" y="1460500"/>
            <a:ext cx="284162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826" name="TextBox 12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_4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698750" y="2509838"/>
            <a:ext cx="2219325" cy="6477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843588" y="2870200"/>
            <a:ext cx="981075" cy="2873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38988" y="3249613"/>
            <a:ext cx="1273175" cy="3603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138988" y="6003925"/>
            <a:ext cx="1273175" cy="360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773613" y="3997325"/>
            <a:ext cx="798512" cy="8715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572000" y="38544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00338" y="4975225"/>
            <a:ext cx="2219325" cy="9366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843588" y="5632450"/>
            <a:ext cx="981075" cy="2873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717800" y="1123950"/>
            <a:ext cx="1152525" cy="217488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</a:rPr>
              <a:t>개인사업자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2717800" y="3573463"/>
            <a:ext cx="1152525" cy="2159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</a:rPr>
              <a:t>영리법인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그림 29" descr="회원가입-단체-2단계-2-공식단체-2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4198938"/>
            <a:ext cx="57277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그림 28" descr="회원가입-단체-2단계-2-비영리법인-2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1431925"/>
            <a:ext cx="57277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6022975" y="1543050"/>
            <a:ext cx="798513" cy="873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>
            <a:spLocks noChangeAspect="1"/>
          </p:cNvSpPr>
          <p:nvPr/>
        </p:nvSpPr>
        <p:spPr>
          <a:xfrm>
            <a:off x="5834063" y="1460500"/>
            <a:ext cx="284162" cy="28416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846" name="TextBox 12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_5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698750" y="5257800"/>
            <a:ext cx="2219325" cy="6477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38988" y="3543300"/>
            <a:ext cx="1273175" cy="360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138988" y="6003925"/>
            <a:ext cx="1273175" cy="360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319963" y="4308475"/>
            <a:ext cx="798512" cy="8715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118350" y="41656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00338" y="2513013"/>
            <a:ext cx="2219325" cy="9350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비영리법인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단체이름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7950" y="37163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388938" y="3717925"/>
            <a:ext cx="1749425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단체유형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공식단체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단체이름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다음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비영리법인이라 할지라도 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 법인등기부등본이 없으면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공식단체로 간주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공식단체로 단체유형 선택 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가입절차 진행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717800" y="1123950"/>
            <a:ext cx="1152525" cy="217488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</a:rPr>
              <a:t>비영리법인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717800" y="3860800"/>
            <a:ext cx="1152525" cy="2159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</a:rPr>
              <a:t>공식단체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그림 14" descr="회원가입-단체-3단계-1.bmp"/>
          <p:cNvPicPr>
            <a:picLocks noChangeAspect="1"/>
          </p:cNvPicPr>
          <p:nvPr/>
        </p:nvPicPr>
        <p:blipFill>
          <a:blip r:embed="rId2" cstate="print"/>
          <a:srcRect t="24800"/>
          <a:stretch>
            <a:fillRect/>
          </a:stretch>
        </p:blipFill>
        <p:spPr bwMode="auto">
          <a:xfrm>
            <a:off x="2555875" y="1079500"/>
            <a:ext cx="6315075" cy="493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9" y="1079500"/>
            <a:ext cx="2022762" cy="13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가져오기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단체회원 가입 시 먼저 대표자에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대한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정보가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시스템에 등록되어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있어야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단체의 대표자는 개인회원 가입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완료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대표자 가져오기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를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통하여 대표자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확인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27416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33"/>
          <p:cNvSpPr txBox="1">
            <a:spLocks noChangeArrowheads="1"/>
          </p:cNvSpPr>
          <p:nvPr/>
        </p:nvSpPr>
        <p:spPr bwMode="auto">
          <a:xfrm>
            <a:off x="388938" y="2741613"/>
            <a:ext cx="1976823" cy="9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정보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반드시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대표자 가져오기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조회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대표자 가져오기에서 선택된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정보가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자동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반영되어 입력됨</a:t>
            </a:r>
          </a:p>
        </p:txBody>
      </p:sp>
      <p:sp>
        <p:nvSpPr>
          <p:cNvPr id="13" name="타원 12"/>
          <p:cNvSpPr/>
          <p:nvPr/>
        </p:nvSpPr>
        <p:spPr>
          <a:xfrm>
            <a:off x="107950" y="4114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36"/>
          <p:cNvSpPr txBox="1">
            <a:spLocks noChangeArrowheads="1"/>
          </p:cNvSpPr>
          <p:nvPr/>
        </p:nvSpPr>
        <p:spPr bwMode="auto">
          <a:xfrm>
            <a:off x="388938" y="4111625"/>
            <a:ext cx="20224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 본인인증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휴대폰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이메일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중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원하는 본인인증 방법 선택하여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작성자 본인 인증 받기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635375" y="3114675"/>
            <a:ext cx="773113" cy="2603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284663" y="29241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633663" y="3454400"/>
            <a:ext cx="2443162" cy="6858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411413" y="33369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555875" y="4259263"/>
            <a:ext cx="6264275" cy="1762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449513" y="40798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879" name="TextBox 27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_6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그림 14" descr="회원가입-단체-3단계-1.bmp"/>
          <p:cNvPicPr>
            <a:picLocks noChangeAspect="1"/>
          </p:cNvPicPr>
          <p:nvPr/>
        </p:nvPicPr>
        <p:blipFill>
          <a:blip r:embed="rId2" cstate="print"/>
          <a:srcRect t="54900"/>
          <a:stretch>
            <a:fillRect/>
          </a:stretch>
        </p:blipFill>
        <p:spPr bwMode="auto">
          <a:xfrm>
            <a:off x="2555875" y="1079500"/>
            <a:ext cx="6315075" cy="295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그림 37" descr="회원가입-단체-3단계-2-검색(10버전)-2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0700" y="1573213"/>
            <a:ext cx="5327650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635375" y="1154113"/>
            <a:ext cx="773113" cy="2603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893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_7</a:t>
            </a:r>
          </a:p>
        </p:txBody>
      </p:sp>
      <p:sp>
        <p:nvSpPr>
          <p:cNvPr id="23" name="타원 2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TextBox 24"/>
          <p:cNvSpPr txBox="1">
            <a:spLocks noChangeArrowheads="1"/>
          </p:cNvSpPr>
          <p:nvPr/>
        </p:nvSpPr>
        <p:spPr bwMode="auto">
          <a:xfrm>
            <a:off x="388938" y="1079500"/>
            <a:ext cx="1746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검색조건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대표자의 이름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생년월일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성별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생년월일은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8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자리입력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예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 1980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월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일 생의 경우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     “19800101”</a:t>
            </a:r>
          </a:p>
        </p:txBody>
      </p:sp>
      <p:sp>
        <p:nvSpPr>
          <p:cNvPr id="27" name="타원 26"/>
          <p:cNvSpPr/>
          <p:nvPr/>
        </p:nvSpPr>
        <p:spPr>
          <a:xfrm>
            <a:off x="107950" y="22113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88938" y="2211388"/>
            <a:ext cx="1627187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검색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검색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 후 조회결과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07950" y="29797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TextBox 30"/>
          <p:cNvSpPr txBox="1">
            <a:spLocks noChangeArrowheads="1"/>
          </p:cNvSpPr>
          <p:nvPr/>
        </p:nvSpPr>
        <p:spPr bwMode="auto">
          <a:xfrm>
            <a:off x="388938" y="2979738"/>
            <a:ext cx="2022475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조회결과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이름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생일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성별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휴대전화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전화번호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 등의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입력된 정보를 통해 단체의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대표자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선택 시에는 선택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( O )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을 체크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7950" y="44211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TextBox 27"/>
          <p:cNvSpPr txBox="1">
            <a:spLocks noChangeArrowheads="1"/>
          </p:cNvSpPr>
          <p:nvPr/>
        </p:nvSpPr>
        <p:spPr bwMode="auto">
          <a:xfrm>
            <a:off x="388938" y="4421188"/>
            <a:ext cx="1554162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대표자 검색 결과에서 단체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대표자를 선택하고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348038" y="2152650"/>
            <a:ext cx="2376487" cy="8921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203575" y="19891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669213" y="2732088"/>
            <a:ext cx="665162" cy="2603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454900" y="2736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132138" y="3346450"/>
            <a:ext cx="5040312" cy="5746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987675" y="31432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384550" y="3694113"/>
            <a:ext cx="144463" cy="1889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346700" y="4192588"/>
            <a:ext cx="700088" cy="2603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5084763" y="41846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7950" y="55197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34"/>
          <p:cNvSpPr txBox="1">
            <a:spLocks noChangeArrowheads="1"/>
          </p:cNvSpPr>
          <p:nvPr/>
        </p:nvSpPr>
        <p:spPr bwMode="auto">
          <a:xfrm>
            <a:off x="388938" y="5519738"/>
            <a:ext cx="202247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검색 결과 없을 경우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</a:t>
            </a: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대표자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개인회원가입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완료 후 다시 단체회원 가입 진행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5248275" y="5300663"/>
            <a:ext cx="865188" cy="2603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983163" y="52990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그림 14" descr="회원가입-단체-3단계-1.bmp"/>
          <p:cNvPicPr>
            <a:picLocks noChangeAspect="1"/>
          </p:cNvPicPr>
          <p:nvPr/>
        </p:nvPicPr>
        <p:blipFill>
          <a:blip r:embed="rId2" cstate="print"/>
          <a:srcRect t="74257"/>
          <a:stretch>
            <a:fillRect/>
          </a:stretch>
        </p:blipFill>
        <p:spPr bwMode="auto">
          <a:xfrm>
            <a:off x="2555875" y="1079500"/>
            <a:ext cx="63150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그림 21" descr="회원가입-단체-3단계-3-휴대폰인증-2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2638425"/>
            <a:ext cx="3529013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_8</a:t>
            </a:r>
          </a:p>
        </p:txBody>
      </p:sp>
      <p:sp>
        <p:nvSpPr>
          <p:cNvPr id="37" name="타원 36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TextBox 12"/>
          <p:cNvSpPr txBox="1">
            <a:spLocks noChangeArrowheads="1"/>
          </p:cNvSpPr>
          <p:nvPr/>
        </p:nvSpPr>
        <p:spPr bwMode="auto">
          <a:xfrm>
            <a:off x="388938" y="1079500"/>
            <a:ext cx="194786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작성자의 휴대폰 번호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본인이 사용하는 휴대전화 번호 입력</a:t>
            </a:r>
          </a:p>
        </p:txBody>
      </p:sp>
      <p:sp>
        <p:nvSpPr>
          <p:cNvPr id="39" name="타원 38"/>
          <p:cNvSpPr/>
          <p:nvPr/>
        </p:nvSpPr>
        <p:spPr>
          <a:xfrm>
            <a:off x="107950" y="20510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TextBox 26"/>
          <p:cNvSpPr txBox="1">
            <a:spLocks noChangeArrowheads="1"/>
          </p:cNvSpPr>
          <p:nvPr/>
        </p:nvSpPr>
        <p:spPr bwMode="auto">
          <a:xfrm>
            <a:off x="388938" y="2051050"/>
            <a:ext cx="12747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인증번호 받기 클릭</a:t>
            </a:r>
          </a:p>
        </p:txBody>
      </p:sp>
      <p:sp>
        <p:nvSpPr>
          <p:cNvPr id="41" name="타원 40"/>
          <p:cNvSpPr/>
          <p:nvPr/>
        </p:nvSpPr>
        <p:spPr>
          <a:xfrm>
            <a:off x="107950" y="2844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TextBox 28"/>
          <p:cNvSpPr txBox="1">
            <a:spLocks noChangeArrowheads="1"/>
          </p:cNvSpPr>
          <p:nvPr/>
        </p:nvSpPr>
        <p:spPr bwMode="auto">
          <a:xfrm>
            <a:off x="388938" y="2844800"/>
            <a:ext cx="165417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작성자의 휴대폰에 수신된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인증번호 입력</a:t>
            </a:r>
          </a:p>
        </p:txBody>
      </p:sp>
      <p:sp>
        <p:nvSpPr>
          <p:cNvPr id="43" name="타원 42"/>
          <p:cNvSpPr/>
          <p:nvPr/>
        </p:nvSpPr>
        <p:spPr>
          <a:xfrm>
            <a:off x="107950" y="36623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TextBox 28"/>
          <p:cNvSpPr txBox="1">
            <a:spLocks noChangeArrowheads="1"/>
          </p:cNvSpPr>
          <p:nvPr/>
        </p:nvSpPr>
        <p:spPr bwMode="auto">
          <a:xfrm>
            <a:off x="388938" y="3662363"/>
            <a:ext cx="1789112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버튼 클릭하여 휴대폰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인증 완료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2843213" y="2205038"/>
            <a:ext cx="1584325" cy="3603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3978275" y="3357563"/>
            <a:ext cx="1962150" cy="3127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4572000" y="3698875"/>
            <a:ext cx="1008063" cy="24288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635625" y="3716338"/>
            <a:ext cx="792163" cy="2428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949825" y="4198938"/>
            <a:ext cx="674688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851275" y="31416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6300788" y="3573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4373563" y="38258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4687888" y="41767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그림 14" descr="회원가입-단체-3단계-1.bmp"/>
          <p:cNvPicPr>
            <a:picLocks noChangeAspect="1"/>
          </p:cNvPicPr>
          <p:nvPr/>
        </p:nvPicPr>
        <p:blipFill>
          <a:blip r:embed="rId2" cstate="print"/>
          <a:srcRect t="74257"/>
          <a:stretch>
            <a:fillRect/>
          </a:stretch>
        </p:blipFill>
        <p:spPr bwMode="auto">
          <a:xfrm>
            <a:off x="2555875" y="1079500"/>
            <a:ext cx="63150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그림 21" descr="회원가입-개인-1단계-아이핀인증-20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2638425"/>
            <a:ext cx="2890837" cy="366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3128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_9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4886325" y="2205038"/>
            <a:ext cx="1584325" cy="3603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656138" y="3627438"/>
            <a:ext cx="1428750" cy="3571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500563" y="34194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673600" y="4037013"/>
            <a:ext cx="1411288" cy="4064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500563" y="3879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394200" y="4473575"/>
            <a:ext cx="585788" cy="614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4224338" y="43021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092825" y="3622675"/>
            <a:ext cx="463550" cy="35718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6088063" y="34178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TextBox 23"/>
          <p:cNvSpPr txBox="1">
            <a:spLocks noChangeArrowheads="1"/>
          </p:cNvSpPr>
          <p:nvPr/>
        </p:nvSpPr>
        <p:spPr bwMode="auto">
          <a:xfrm>
            <a:off x="388938" y="1079500"/>
            <a:ext cx="160972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ID,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입력</a:t>
            </a:r>
          </a:p>
        </p:txBody>
      </p:sp>
      <p:sp>
        <p:nvSpPr>
          <p:cNvPr id="33" name="타원 32"/>
          <p:cNvSpPr/>
          <p:nvPr/>
        </p:nvSpPr>
        <p:spPr>
          <a:xfrm>
            <a:off x="107950" y="1714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25"/>
          <p:cNvSpPr txBox="1">
            <a:spLocks noChangeArrowheads="1"/>
          </p:cNvSpPr>
          <p:nvPr/>
        </p:nvSpPr>
        <p:spPr bwMode="auto">
          <a:xfrm>
            <a:off x="388938" y="1714500"/>
            <a:ext cx="6905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문자입력</a:t>
            </a:r>
          </a:p>
        </p:txBody>
      </p:sp>
      <p:sp>
        <p:nvSpPr>
          <p:cNvPr id="35" name="타원 34"/>
          <p:cNvSpPr/>
          <p:nvPr/>
        </p:nvSpPr>
        <p:spPr>
          <a:xfrm>
            <a:off x="107950" y="23653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388938" y="2365375"/>
            <a:ext cx="10207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확인 버튼 클릭</a:t>
            </a:r>
          </a:p>
        </p:txBody>
      </p:sp>
      <p:sp>
        <p:nvSpPr>
          <p:cNvPr id="49" name="타원 48"/>
          <p:cNvSpPr/>
          <p:nvPr/>
        </p:nvSpPr>
        <p:spPr>
          <a:xfrm>
            <a:off x="107950" y="30003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TextBox 27"/>
          <p:cNvSpPr txBox="1">
            <a:spLocks noChangeArrowheads="1"/>
          </p:cNvSpPr>
          <p:nvPr/>
        </p:nvSpPr>
        <p:spPr bwMode="auto">
          <a:xfrm>
            <a:off x="388938" y="3000375"/>
            <a:ext cx="20955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신규가입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아이디가 없으신 분은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신규가입 클릭하여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아이핀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회원가입을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먼저 한 후 인증 절차 진행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그림 29" descr="회원가입-단체-3단계-3-이메일인증-2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2922588"/>
            <a:ext cx="4265612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그림 14" descr="회원가입-단체-3단계-1.bmp"/>
          <p:cNvPicPr>
            <a:picLocks noChangeAspect="1"/>
          </p:cNvPicPr>
          <p:nvPr/>
        </p:nvPicPr>
        <p:blipFill>
          <a:blip r:embed="rId3" cstate="print"/>
          <a:srcRect t="74257"/>
          <a:stretch>
            <a:fillRect/>
          </a:stretch>
        </p:blipFill>
        <p:spPr bwMode="auto">
          <a:xfrm>
            <a:off x="2555875" y="1079500"/>
            <a:ext cx="63150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406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_10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6919913" y="2205038"/>
            <a:ext cx="1584325" cy="3603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TextBox 26"/>
          <p:cNvSpPr txBox="1">
            <a:spLocks noChangeArrowheads="1"/>
          </p:cNvSpPr>
          <p:nvPr/>
        </p:nvSpPr>
        <p:spPr bwMode="auto">
          <a:xfrm>
            <a:off x="388938" y="1079500"/>
            <a:ext cx="11477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 이름 입력</a:t>
            </a:r>
          </a:p>
        </p:txBody>
      </p:sp>
      <p:sp>
        <p:nvSpPr>
          <p:cNvPr id="39" name="타원 38"/>
          <p:cNvSpPr/>
          <p:nvPr/>
        </p:nvSpPr>
        <p:spPr>
          <a:xfrm>
            <a:off x="107950" y="1724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TextBox 28"/>
          <p:cNvSpPr txBox="1">
            <a:spLocks noChangeArrowheads="1"/>
          </p:cNvSpPr>
          <p:nvPr/>
        </p:nvSpPr>
        <p:spPr bwMode="auto">
          <a:xfrm>
            <a:off x="388938" y="1724025"/>
            <a:ext cx="18319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 생년월일 입력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(8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자리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7950" y="23749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TextBox 30"/>
          <p:cNvSpPr txBox="1">
            <a:spLocks noChangeArrowheads="1"/>
          </p:cNvSpPr>
          <p:nvPr/>
        </p:nvSpPr>
        <p:spPr bwMode="auto">
          <a:xfrm>
            <a:off x="388938" y="2374900"/>
            <a:ext cx="156845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작성자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e-mail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주소 입력</a:t>
            </a:r>
          </a:p>
        </p:txBody>
      </p:sp>
      <p:sp>
        <p:nvSpPr>
          <p:cNvPr id="43" name="타원 42"/>
          <p:cNvSpPr/>
          <p:nvPr/>
        </p:nvSpPr>
        <p:spPr>
          <a:xfrm>
            <a:off x="107950" y="30099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TextBox 32"/>
          <p:cNvSpPr txBox="1">
            <a:spLocks noChangeArrowheads="1"/>
          </p:cNvSpPr>
          <p:nvPr/>
        </p:nvSpPr>
        <p:spPr bwMode="auto">
          <a:xfrm>
            <a:off x="388938" y="3009900"/>
            <a:ext cx="1371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 err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인증메일받기</a:t>
            </a:r>
            <a:r>
              <a:rPr lang="en-US" altLang="ko-KR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</a:t>
            </a:r>
          </a:p>
        </p:txBody>
      </p:sp>
      <p:sp>
        <p:nvSpPr>
          <p:cNvPr id="46" name="타원 45"/>
          <p:cNvSpPr/>
          <p:nvPr/>
        </p:nvSpPr>
        <p:spPr>
          <a:xfrm>
            <a:off x="107950" y="36369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TextBox 34"/>
          <p:cNvSpPr txBox="1">
            <a:spLocks noChangeArrowheads="1"/>
          </p:cNvSpPr>
          <p:nvPr/>
        </p:nvSpPr>
        <p:spPr bwMode="auto">
          <a:xfrm>
            <a:off x="388938" y="3636963"/>
            <a:ext cx="982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인증문자 입력</a:t>
            </a:r>
          </a:p>
        </p:txBody>
      </p:sp>
      <p:sp>
        <p:nvSpPr>
          <p:cNvPr id="48" name="타원 47"/>
          <p:cNvSpPr/>
          <p:nvPr/>
        </p:nvSpPr>
        <p:spPr>
          <a:xfrm>
            <a:off x="107950" y="4295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TextBox 35"/>
          <p:cNvSpPr txBox="1">
            <a:spLocks noChangeArrowheads="1"/>
          </p:cNvSpPr>
          <p:nvPr/>
        </p:nvSpPr>
        <p:spPr bwMode="auto">
          <a:xfrm>
            <a:off x="388938" y="4295775"/>
            <a:ext cx="1117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1050" b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>
                <a:latin typeface="나눔고딕" pitchFamily="50" charset="-127"/>
                <a:ea typeface="나눔고딕" pitchFamily="50" charset="-127"/>
              </a:rPr>
              <a:t> 버튼 클릭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3730625" y="3897313"/>
            <a:ext cx="1633538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3597275" y="38496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3740150" y="4259263"/>
            <a:ext cx="1479550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740150" y="4605338"/>
            <a:ext cx="2487613" cy="2635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3597275" y="42211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597275" y="46116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5540375" y="5108575"/>
            <a:ext cx="885825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3740150" y="5105400"/>
            <a:ext cx="1768475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3597275" y="50704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6400800" y="50768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900613" y="5413375"/>
            <a:ext cx="792162" cy="33178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4643438" y="54451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 descr="회원가입-4단계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1080000"/>
            <a:ext cx="6314400" cy="5092864"/>
          </a:xfrm>
          <a:prstGeom prst="rect">
            <a:avLst/>
          </a:prstGeom>
        </p:spPr>
      </p:pic>
      <p:sp>
        <p:nvSpPr>
          <p:cNvPr id="41987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406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_11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83240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필수입력항목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※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자동으로 불러오는 항목 확인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단체명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대표자정보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단체정보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사업자등록번호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35353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24"/>
          <p:cNvSpPr txBox="1">
            <a:spLocks noChangeArrowheads="1"/>
          </p:cNvSpPr>
          <p:nvPr/>
        </p:nvSpPr>
        <p:spPr bwMode="auto">
          <a:xfrm>
            <a:off x="251400" y="3535363"/>
            <a:ext cx="2220159" cy="53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비밀번호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영문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숫자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특수문자 조합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자리 이상</a:t>
            </a:r>
          </a:p>
        </p:txBody>
      </p:sp>
      <p:sp>
        <p:nvSpPr>
          <p:cNvPr id="9" name="타원 8"/>
          <p:cNvSpPr/>
          <p:nvPr/>
        </p:nvSpPr>
        <p:spPr>
          <a:xfrm>
            <a:off x="107950" y="28686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25"/>
          <p:cNvSpPr txBox="1">
            <a:spLocks noChangeArrowheads="1"/>
          </p:cNvSpPr>
          <p:nvPr/>
        </p:nvSpPr>
        <p:spPr bwMode="auto">
          <a:xfrm>
            <a:off x="323410" y="2868613"/>
            <a:ext cx="216030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아이디 입력 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후</a:t>
            </a: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아이디중복확인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클릭하여 사용 가능 여부 확인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7950" y="43656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388938" y="4365625"/>
            <a:ext cx="1236662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법적자격구분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566988" y="1744662"/>
            <a:ext cx="6326187" cy="391664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851275" y="192584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00338" y="1963260"/>
            <a:ext cx="1150937" cy="2159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711450" y="2987886"/>
            <a:ext cx="4371975" cy="2159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708275" y="3242096"/>
            <a:ext cx="1575685" cy="690974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07950" y="49720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388938" y="4992688"/>
            <a:ext cx="2095500" cy="66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파일추가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클릭하여 파일첨부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법인등기부등본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중 하나를 반드시 첨부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700339" y="2210221"/>
            <a:ext cx="2375732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700338" y="2477610"/>
            <a:ext cx="1638300" cy="4556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700338" y="3984836"/>
            <a:ext cx="2087562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555875" y="25654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555875" y="2205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787900" y="3979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02346" y="5349798"/>
            <a:ext cx="593725" cy="2222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319730" y="53035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7092950" y="2971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4306504" y="364732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그림 35" descr="단체회원가입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6988" y="1710346"/>
            <a:ext cx="6430460" cy="3878894"/>
          </a:xfrm>
          <a:prstGeom prst="rect">
            <a:avLst/>
          </a:prstGeom>
        </p:spPr>
      </p:pic>
      <p:pic>
        <p:nvPicPr>
          <p:cNvPr id="43011" name="그림 2" descr="회원가입-단체-4단계-1.bmp"/>
          <p:cNvPicPr>
            <a:picLocks noChangeAspect="1"/>
          </p:cNvPicPr>
          <p:nvPr/>
        </p:nvPicPr>
        <p:blipFill>
          <a:blip r:embed="rId3" cstate="print"/>
          <a:srcRect t="17450" b="75323"/>
          <a:stretch>
            <a:fillRect/>
          </a:stretch>
        </p:blipFill>
        <p:spPr bwMode="auto">
          <a:xfrm>
            <a:off x="2601912" y="1018381"/>
            <a:ext cx="6315075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TextBox 19"/>
          <p:cNvSpPr txBox="1">
            <a:spLocks noChangeArrowheads="1"/>
          </p:cNvSpPr>
          <p:nvPr/>
        </p:nvSpPr>
        <p:spPr bwMode="auto">
          <a:xfrm>
            <a:off x="196850" y="546100"/>
            <a:ext cx="14065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 회원 가입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_12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3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기타입력사항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※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지원신청 시 활용되는 자료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단체전화번호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단체주소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등록소재지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홈페이지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실무자 정보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17474" y="409019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24"/>
          <p:cNvSpPr txBox="1">
            <a:spLocks noChangeArrowheads="1"/>
          </p:cNvSpPr>
          <p:nvPr/>
        </p:nvSpPr>
        <p:spPr bwMode="auto">
          <a:xfrm>
            <a:off x="388938" y="4090194"/>
            <a:ext cx="1878012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우편번호검색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클릭하여 주소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검색 후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7474" y="248675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25"/>
          <p:cNvSpPr txBox="1">
            <a:spLocks noChangeArrowheads="1"/>
          </p:cNvSpPr>
          <p:nvPr/>
        </p:nvSpPr>
        <p:spPr bwMode="auto">
          <a:xfrm>
            <a:off x="403224" y="2465905"/>
            <a:ext cx="1236662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단체명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약명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단체전화번호 입력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7474" y="459978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25"/>
          <p:cNvSpPr txBox="1">
            <a:spLocks noChangeArrowheads="1"/>
          </p:cNvSpPr>
          <p:nvPr/>
        </p:nvSpPr>
        <p:spPr bwMode="auto">
          <a:xfrm>
            <a:off x="398462" y="4599782"/>
            <a:ext cx="1693862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홈페이지 및 설립연도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생략 가능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07950" y="508282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388938" y="5103465"/>
            <a:ext cx="20955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실무자정보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실무자와 대표자와 동일할 경우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체크박스 선택하면 대표자 정보가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자동입력 됨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2566988" y="1654903"/>
            <a:ext cx="6430460" cy="34655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2459037" y="147869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7950" y="59896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TextBox 34"/>
          <p:cNvSpPr txBox="1">
            <a:spLocks noChangeArrowheads="1"/>
          </p:cNvSpPr>
          <p:nvPr/>
        </p:nvSpPr>
        <p:spPr bwMode="auto">
          <a:xfrm>
            <a:off x="388938" y="5989638"/>
            <a:ext cx="1117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회원가입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2659062" y="2159518"/>
            <a:ext cx="4397213" cy="4492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659062" y="2651853"/>
            <a:ext cx="4397213" cy="2508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659062" y="3199485"/>
            <a:ext cx="5765366" cy="54456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667000" y="3744054"/>
            <a:ext cx="6249987" cy="13594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347864" y="3938588"/>
            <a:ext cx="1619312" cy="2159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045200" y="5120416"/>
            <a:ext cx="1523342" cy="468824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459037" y="246590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2459037" y="201664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459037" y="319948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5902325" y="510346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667000" y="2948661"/>
            <a:ext cx="5649512" cy="2508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2459037" y="360117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459037" y="28543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17474" y="305661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TextBox 25"/>
          <p:cNvSpPr txBox="1">
            <a:spLocks noChangeArrowheads="1"/>
          </p:cNvSpPr>
          <p:nvPr/>
        </p:nvSpPr>
        <p:spPr bwMode="auto">
          <a:xfrm>
            <a:off x="403224" y="2989473"/>
            <a:ext cx="2146742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등록소재지 입력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지역을선택해주세요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클릭후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해당 지역 선택하면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가입완료한뒤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내정보방에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등록소재지가 반영됨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입력하지 않으면 추후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가입완료한뒤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내정보방에서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필수로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입력해야함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1" name="그림 40" descr="20200806_1438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66146" y="2080176"/>
            <a:ext cx="714186" cy="17369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2" name="직사각형 41"/>
          <p:cNvSpPr/>
          <p:nvPr/>
        </p:nvSpPr>
        <p:spPr>
          <a:xfrm>
            <a:off x="5201278" y="2080176"/>
            <a:ext cx="843922" cy="173697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오른쪽 화살표 42"/>
          <p:cNvSpPr/>
          <p:nvPr/>
        </p:nvSpPr>
        <p:spPr>
          <a:xfrm>
            <a:off x="4595266" y="2751655"/>
            <a:ext cx="495366" cy="921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740448" y="2997200"/>
            <a:ext cx="576064" cy="202286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3455876" y="2671360"/>
            <a:ext cx="1044116" cy="202286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44035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5" name="대각선 줄무늬 4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44040" name="그림 24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1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9" name="대각선 줄무늬 8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44046" name="그림 28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47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메뉴안내</a:t>
            </a:r>
          </a:p>
        </p:txBody>
      </p:sp>
      <p:sp>
        <p:nvSpPr>
          <p:cNvPr id="13" name="대각선 줄무늬 12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44052" name="그림 32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53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44058" name="그림 36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59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44060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44061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44062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1073150" y="2708275"/>
            <a:ext cx="3527425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354763" y="2708275"/>
            <a:ext cx="1728787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400" y="1080000"/>
            <a:ext cx="6544800" cy="4899600"/>
          </a:xfrm>
          <a:prstGeom prst="rect">
            <a:avLst/>
          </a:prstGeom>
        </p:spPr>
      </p:pic>
      <p:sp>
        <p:nvSpPr>
          <p:cNvPr id="45060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3208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화면 안내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로그인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07950" y="2463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8938" y="2492375"/>
            <a:ext cx="1770062" cy="415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아이디 및 비밀번호 입력 후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로그인 클릭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938" y="1093788"/>
            <a:ext cx="20224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국가문화예술지원시스템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접속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07950" y="37909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8938" y="3819525"/>
            <a:ext cx="1893467" cy="5309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e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나라도움 교부 진행절차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내용 확인 후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닫기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클릭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518214" y="1204091"/>
            <a:ext cx="1706562" cy="287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411891" y="120089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469515" y="1750920"/>
            <a:ext cx="1092618" cy="408346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411891" y="157793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07380" y="508752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8368" y="5116095"/>
            <a:ext cx="9826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주관기관 선택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4368946" y="1730796"/>
            <a:ext cx="3065839" cy="1402159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4191227" y="156666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3" name="그룹 33"/>
          <p:cNvGrpSpPr/>
          <p:nvPr/>
        </p:nvGrpSpPr>
        <p:grpSpPr>
          <a:xfrm>
            <a:off x="4404967" y="1780405"/>
            <a:ext cx="3005138" cy="1352550"/>
            <a:chOff x="4447736" y="2132820"/>
            <a:chExt cx="3005138" cy="135255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7736" y="2132820"/>
              <a:ext cx="3005138" cy="1352550"/>
            </a:xfrm>
            <a:prstGeom prst="rect">
              <a:avLst/>
            </a:prstGeom>
          </p:spPr>
        </p:pic>
        <p:pic>
          <p:nvPicPr>
            <p:cNvPr id="35" name="그림 34" descr="20190507_170659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608000" y="3240000"/>
              <a:ext cx="1260000" cy="84313"/>
            </a:xfrm>
            <a:prstGeom prst="rect">
              <a:avLst/>
            </a:prstGeom>
          </p:spPr>
        </p:pic>
      </p:grpSp>
      <p:sp>
        <p:nvSpPr>
          <p:cNvPr id="33" name="직사각형 32"/>
          <p:cNvSpPr/>
          <p:nvPr/>
        </p:nvSpPr>
        <p:spPr>
          <a:xfrm>
            <a:off x="5803544" y="2852550"/>
            <a:ext cx="194352" cy="21647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106027" y="3256461"/>
            <a:ext cx="3747153" cy="3124949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7" name="그림 36" descr="20190507_1623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10" y="5661310"/>
            <a:ext cx="1152160" cy="336042"/>
          </a:xfrm>
          <a:prstGeom prst="rect">
            <a:avLst/>
          </a:prstGeom>
        </p:spPr>
      </p:pic>
      <p:pic>
        <p:nvPicPr>
          <p:cNvPr id="40" name="그림 39" descr="20200821_1142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42612" y="3256461"/>
            <a:ext cx="3710568" cy="3054705"/>
          </a:xfrm>
          <a:prstGeom prst="rect">
            <a:avLst/>
          </a:prstGeom>
        </p:spPr>
      </p:pic>
      <p:sp>
        <p:nvSpPr>
          <p:cNvPr id="41" name="타원 40"/>
          <p:cNvSpPr/>
          <p:nvPr/>
        </p:nvSpPr>
        <p:spPr>
          <a:xfrm>
            <a:off x="3999737" y="311358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251069" y="3819525"/>
            <a:ext cx="451816" cy="24381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 descr="그림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954" y="1365250"/>
            <a:ext cx="6705046" cy="4711819"/>
          </a:xfrm>
          <a:prstGeom prst="rect">
            <a:avLst/>
          </a:prstGeom>
        </p:spPr>
      </p:pic>
      <p:sp>
        <p:nvSpPr>
          <p:cNvPr id="45060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3208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화면 안내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로그인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8938" y="1093788"/>
            <a:ext cx="2022475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개인정보 제공에 대한 동의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개인정보 제공 동의에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후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283968" y="2516407"/>
            <a:ext cx="3600400" cy="367240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8" name="그림 37" descr="20190809_1626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1980" y="2626977"/>
            <a:ext cx="3384376" cy="3450092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>
            <a:off x="6084168" y="5571427"/>
            <a:ext cx="1656184" cy="2353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508104" y="5806739"/>
            <a:ext cx="864096" cy="1910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141093" y="237353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그림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6842" y="1215311"/>
            <a:ext cx="6727157" cy="5051483"/>
          </a:xfrm>
          <a:prstGeom prst="rect">
            <a:avLst/>
          </a:prstGeom>
        </p:spPr>
      </p:pic>
      <p:sp>
        <p:nvSpPr>
          <p:cNvPr id="4608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1366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메인 화면 안내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938" y="1079500"/>
            <a:ext cx="1571625" cy="66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로그인 정보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사용자명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개인명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단체명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</a:t>
            </a: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로그인한 주관기관 확인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410" y="1988800"/>
            <a:ext cx="2175471" cy="108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진행절차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해당 단계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  <a:cs typeface="조선일보명조"/>
              </a:rPr>
              <a:t>클릭시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해당 메뉴로 이동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교부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변경신청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정산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사업실적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신청현황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모두보기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타 기관 포함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</a:t>
            </a:r>
            <a:endParaRPr lang="ko-KR" altLang="en-US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1125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27000" y="19653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445438" y="1778427"/>
            <a:ext cx="1118499" cy="504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889375" y="2147582"/>
            <a:ext cx="4714875" cy="7286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43324" y="4801225"/>
            <a:ext cx="5293295" cy="8530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398713" y="152549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708400" y="199449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563938" y="329841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563938" y="4651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305340" y="4134124"/>
            <a:ext cx="296862" cy="44058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719762" y="3700736"/>
            <a:ext cx="576000" cy="8739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098" name="TextBox 32"/>
          <p:cNvSpPr txBox="1">
            <a:spLocks noChangeArrowheads="1"/>
          </p:cNvSpPr>
          <p:nvPr/>
        </p:nvSpPr>
        <p:spPr bwMode="auto">
          <a:xfrm>
            <a:off x="323410" y="3212970"/>
            <a:ext cx="2167510" cy="2046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</a:rPr>
              <a:t>  나의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지원사업 진행 현황</a:t>
            </a:r>
            <a:endParaRPr lang="en-US" altLang="ko-KR" sz="1000" b="1" dirty="0">
              <a:latin typeface="나눔고딕" pitchFamily="50" charset="-127"/>
              <a:ea typeface="나눔고딕" pitchFamily="50" charset="-127"/>
            </a:endParaRPr>
          </a:p>
          <a:p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지원 년도를 선택하면 해당 년도의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나의 진행현황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조회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각 사업의 지원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교부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보조금지급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사업실적 등의 상태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및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현재 진행 상태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 표시됨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보기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는 제출완료 상태를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나타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내며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관리번호가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보임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수정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을 클릭하면 작성 중인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 신청 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이지로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이동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</a:pP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진행중인 사업이 없을 경우 </a:t>
            </a:r>
            <a:r>
              <a:rPr lang="en-US" altLang="ko-KR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조회된 </a:t>
            </a:r>
            <a:r>
              <a:rPr lang="ko-KR" altLang="en-US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데이터가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없습니다</a:t>
            </a:r>
            <a:r>
              <a:rPr lang="en-US" altLang="ko-KR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메시지 확인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938" y="5495925"/>
            <a:ext cx="2095500" cy="669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신청 가능한 지원사업 현황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현재 로그인한 주관기관의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신청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가능한 사업이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조회됨</a:t>
            </a:r>
          </a:p>
        </p:txBody>
      </p:sp>
      <p:sp>
        <p:nvSpPr>
          <p:cNvPr id="25" name="타원 24"/>
          <p:cNvSpPr/>
          <p:nvPr/>
        </p:nvSpPr>
        <p:spPr>
          <a:xfrm>
            <a:off x="107380" y="321297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25413" y="5497513"/>
            <a:ext cx="287337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743325" y="3458710"/>
            <a:ext cx="5112000" cy="1116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1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00" y="1195200"/>
            <a:ext cx="6714317" cy="4970180"/>
          </a:xfrm>
          <a:prstGeom prst="rect">
            <a:avLst/>
          </a:prstGeom>
        </p:spPr>
      </p:pic>
      <p:sp>
        <p:nvSpPr>
          <p:cNvPr id="47107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메뉴안내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8938" y="1079500"/>
            <a:ext cx="1947862" cy="808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보조금 주관기관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현재 로그인한 주관기관 확인 후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보조금 주관기관 변경을 원할 경우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원하는 주관기관 선택하여 변경 가능</a:t>
            </a:r>
          </a:p>
        </p:txBody>
      </p:sp>
      <p:sp>
        <p:nvSpPr>
          <p:cNvPr id="5" name="타원 4"/>
          <p:cNvSpPr/>
          <p:nvPr/>
        </p:nvSpPr>
        <p:spPr>
          <a:xfrm>
            <a:off x="111125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475001" y="2545310"/>
            <a:ext cx="1152160" cy="280183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451521" y="1957254"/>
            <a:ext cx="1035050" cy="1555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548732" y="241444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" name="그림 8" descr="20190507_1623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00" y="5805330"/>
            <a:ext cx="1194453" cy="3600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2422800" y="1195200"/>
            <a:ext cx="6728822" cy="5018400"/>
            <a:chOff x="2422800" y="1195200"/>
            <a:chExt cx="6728822" cy="5018400"/>
          </a:xfrm>
        </p:grpSpPr>
        <p:pic>
          <p:nvPicPr>
            <p:cNvPr id="2" name="그림 1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2800" y="1195200"/>
              <a:ext cx="6699600" cy="5018400"/>
            </a:xfrm>
            <a:prstGeom prst="rect">
              <a:avLst/>
            </a:prstGeom>
          </p:spPr>
        </p:pic>
        <p:pic>
          <p:nvPicPr>
            <p:cNvPr id="11" name="그림 10" descr="20190829_134837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35375" y="1734075"/>
              <a:ext cx="5516247" cy="4215205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88938" y="1079500"/>
            <a:ext cx="1838325" cy="13620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자료실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서식 및 매뉴얼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각종 서식 및 매뉴얼 확인 가능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관련 법령 및 지침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문화체육관광부 관련 법령 및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문예진흥기금보조금운용지침 등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 가능</a:t>
            </a:r>
          </a:p>
        </p:txBody>
      </p:sp>
      <p:sp>
        <p:nvSpPr>
          <p:cNvPr id="5" name="타원 4"/>
          <p:cNvSpPr/>
          <p:nvPr/>
        </p:nvSpPr>
        <p:spPr>
          <a:xfrm>
            <a:off x="111125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532643" y="1314450"/>
            <a:ext cx="360363" cy="1951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7391356" y="107929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137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메뉴안내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  <p:pic>
        <p:nvPicPr>
          <p:cNvPr id="10" name="그림 9" descr="20190507_162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00" y="5805330"/>
            <a:ext cx="1194453" cy="36005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635375" y="2554073"/>
            <a:ext cx="5440363" cy="29237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181806" y="1557982"/>
            <a:ext cx="1512887" cy="17609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그룹 27"/>
          <p:cNvGrpSpPr/>
          <p:nvPr/>
        </p:nvGrpSpPr>
        <p:grpSpPr>
          <a:xfrm>
            <a:off x="2411413" y="1195281"/>
            <a:ext cx="6732587" cy="5020037"/>
            <a:chOff x="2411413" y="1195281"/>
            <a:chExt cx="6732587" cy="5020037"/>
          </a:xfrm>
        </p:grpSpPr>
        <p:pic>
          <p:nvPicPr>
            <p:cNvPr id="20" name="그림 19" descr="그림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411413" y="1195281"/>
              <a:ext cx="6705554" cy="5020037"/>
            </a:xfrm>
            <a:prstGeom prst="rect">
              <a:avLst/>
            </a:prstGeom>
          </p:spPr>
        </p:pic>
        <p:pic>
          <p:nvPicPr>
            <p:cNvPr id="27" name="그림 26" descr="20190829_135527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62408" y="2628508"/>
              <a:ext cx="5481592" cy="2918610"/>
            </a:xfrm>
            <a:prstGeom prst="rect">
              <a:avLst/>
            </a:prstGeom>
          </p:spPr>
        </p:pic>
      </p:grpSp>
      <p:sp>
        <p:nvSpPr>
          <p:cNvPr id="13" name="TextBox 12"/>
          <p:cNvSpPr txBox="1"/>
          <p:nvPr/>
        </p:nvSpPr>
        <p:spPr>
          <a:xfrm>
            <a:off x="323410" y="1079500"/>
            <a:ext cx="2160300" cy="19159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게시판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공지사항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각 기관별 공지사항을 올리는 곳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예약상담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시스템 사용관련 상담을 예약하는 곳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사업에 대한 문의는 보조금 주관기관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으로 문의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시스템 개선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시스템 자료의 오류 등 기능적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개선 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필요한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사항에 대하여 제안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11125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35375" y="1755265"/>
            <a:ext cx="1008063" cy="2127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729196" y="5116140"/>
            <a:ext cx="387771" cy="2127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8938" y="3419475"/>
            <a:ext cx="2022475" cy="668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예약상담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글쓰기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버튼 클릭하여 시스템 사용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관련하여 상담 예약이 가능</a:t>
            </a:r>
          </a:p>
        </p:txBody>
      </p:sp>
      <p:sp>
        <p:nvSpPr>
          <p:cNvPr id="22" name="타원 21"/>
          <p:cNvSpPr/>
          <p:nvPr/>
        </p:nvSpPr>
        <p:spPr>
          <a:xfrm>
            <a:off x="127000" y="33924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8460865" y="507010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165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메뉴안내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_3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6227552" y="1557982"/>
            <a:ext cx="2520000" cy="17609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973384" y="1323159"/>
            <a:ext cx="360363" cy="1951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7805970" y="108799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800" y="907200"/>
            <a:ext cx="6699600" cy="5569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8938" y="1079500"/>
            <a:ext cx="2022475" cy="191590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시스템 안내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국가문화예술지원시스템의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운영목적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이용방법과 절차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시스템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구성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문의처 등에 대한 안내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사업담당자 안내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각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주관기관 사업 담당자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연락처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FAQ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  <a:cs typeface="조선일보명조"/>
              </a:rPr>
              <a:t>자주묻는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질문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1125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734278" y="1962598"/>
            <a:ext cx="5327650" cy="4428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185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메뉴안내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_4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902447" y="1309218"/>
            <a:ext cx="1908000" cy="17609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380594" y="1065686"/>
            <a:ext cx="360363" cy="1951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8161121" y="9953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 descr="20190507_1713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890" y="1988800"/>
            <a:ext cx="5256730" cy="4392610"/>
          </a:xfrm>
          <a:prstGeom prst="rect">
            <a:avLst/>
          </a:prstGeom>
        </p:spPr>
      </p:pic>
      <p:pic>
        <p:nvPicPr>
          <p:cNvPr id="15" name="그림 14" descr="20190507_162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00" y="5949350"/>
            <a:ext cx="1194453" cy="36005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00" y="1080000"/>
            <a:ext cx="6696000" cy="5371212"/>
          </a:xfrm>
          <a:prstGeom prst="rect">
            <a:avLst/>
          </a:prstGeom>
        </p:spPr>
      </p:pic>
      <p:sp>
        <p:nvSpPr>
          <p:cNvPr id="5120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출력 버튼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정보 수정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개인정보 출력 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         </a:t>
            </a:r>
          </a:p>
        </p:txBody>
      </p:sp>
      <p:sp>
        <p:nvSpPr>
          <p:cNvPr id="6" name="타원 5"/>
          <p:cNvSpPr/>
          <p:nvPr/>
        </p:nvSpPr>
        <p:spPr>
          <a:xfrm>
            <a:off x="107950" y="19732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4"/>
          <p:cNvSpPr txBox="1">
            <a:spLocks noChangeArrowheads="1"/>
          </p:cNvSpPr>
          <p:nvPr/>
        </p:nvSpPr>
        <p:spPr bwMode="auto">
          <a:xfrm>
            <a:off x="323410" y="1984375"/>
            <a:ext cx="2160300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050" b="1" dirty="0" err="1" smtClean="0">
                <a:latin typeface="나눔고딕" pitchFamily="50" charset="-127"/>
                <a:ea typeface="나눔고딕" pitchFamily="50" charset="-127"/>
              </a:rPr>
              <a:t>개인명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개명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또는 회원 가입 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이름을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잘못 입력한 경우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후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 담당자가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하면 시스템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에서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38925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4"/>
          <p:cNvSpPr txBox="1">
            <a:spLocks noChangeArrowheads="1"/>
          </p:cNvSpPr>
          <p:nvPr/>
        </p:nvSpPr>
        <p:spPr bwMode="auto">
          <a:xfrm>
            <a:off x="388938" y="3913188"/>
            <a:ext cx="19510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비밀번호는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자리 이상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숫자와 문자 조합으로 변경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32750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388938" y="3294063"/>
            <a:ext cx="20224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아이디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 시 등록한 아이디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6116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>
            <a:off x="251400" y="4653170"/>
            <a:ext cx="2232310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개인정보 입력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행추가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클릭 후 개인정보 입력 가능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등록 정보 클릭 후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행삭제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가능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스크롤 바 이동하여 해당 사항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35"/>
          <p:cNvSpPr txBox="1">
            <a:spLocks noChangeArrowheads="1"/>
          </p:cNvSpPr>
          <p:nvPr/>
        </p:nvSpPr>
        <p:spPr bwMode="auto">
          <a:xfrm>
            <a:off x="173038" y="5661025"/>
            <a:ext cx="209391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모든 정보 수정 후에는 반드시 </a:t>
            </a:r>
            <a:endParaRPr lang="en-US" altLang="ko-KR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버튼을 클릭하여 저장 여부 확인 필요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449513" y="1637274"/>
            <a:ext cx="1089025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54648" y="2464444"/>
            <a:ext cx="1016000" cy="2413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000618" y="2492936"/>
            <a:ext cx="9000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7805738" y="22447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741943" y="2864622"/>
            <a:ext cx="792163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759450" y="4947084"/>
            <a:ext cx="6477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759450" y="5267115"/>
            <a:ext cx="6477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581650" y="2609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744913" y="5137106"/>
            <a:ext cx="1881187" cy="414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538788" y="5221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538788" y="48577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725863" y="5589588"/>
            <a:ext cx="5167312" cy="7921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8189868" y="5649658"/>
            <a:ext cx="6858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936516" y="2447065"/>
            <a:ext cx="165100" cy="3960812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1" name="그림 30" descr="20190508_135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3896" y="3882407"/>
            <a:ext cx="1164725" cy="2354881"/>
          </a:xfrm>
          <a:prstGeom prst="rect">
            <a:avLst/>
          </a:prstGeom>
        </p:spPr>
      </p:pic>
      <p:sp>
        <p:nvSpPr>
          <p:cNvPr id="26" name="타원 25"/>
          <p:cNvSpPr/>
          <p:nvPr/>
        </p:nvSpPr>
        <p:spPr>
          <a:xfrm>
            <a:off x="3517900" y="5184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517900" y="57356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00" y="1080000"/>
            <a:ext cx="6696000" cy="5371212"/>
          </a:xfrm>
          <a:prstGeom prst="rect">
            <a:avLst/>
          </a:prstGeom>
        </p:spPr>
      </p:pic>
      <p:sp>
        <p:nvSpPr>
          <p:cNvPr id="5120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출력 버튼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정보 수정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개인정보 출력 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”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         </a:t>
            </a:r>
          </a:p>
        </p:txBody>
      </p:sp>
      <p:sp>
        <p:nvSpPr>
          <p:cNvPr id="6" name="타원 5"/>
          <p:cNvSpPr/>
          <p:nvPr/>
        </p:nvSpPr>
        <p:spPr>
          <a:xfrm>
            <a:off x="122236" y="189349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4"/>
          <p:cNvSpPr txBox="1">
            <a:spLocks noChangeArrowheads="1"/>
          </p:cNvSpPr>
          <p:nvPr/>
        </p:nvSpPr>
        <p:spPr bwMode="auto">
          <a:xfrm>
            <a:off x="337696" y="1904609"/>
            <a:ext cx="2160300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050" b="1" dirty="0" err="1" smtClean="0">
                <a:latin typeface="나눔고딕" pitchFamily="50" charset="-127"/>
                <a:ea typeface="나눔고딕" pitchFamily="50" charset="-127"/>
              </a:rPr>
              <a:t>개인명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개명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또는 회원 가입 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이름을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잘못 입력한 경우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후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 담당자가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하면 시스템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에서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22236" y="427831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4"/>
          <p:cNvSpPr txBox="1">
            <a:spLocks noChangeArrowheads="1"/>
          </p:cNvSpPr>
          <p:nvPr/>
        </p:nvSpPr>
        <p:spPr bwMode="auto">
          <a:xfrm>
            <a:off x="403224" y="4298950"/>
            <a:ext cx="19510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비밀번호는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자리 이상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숫자와 문자 조합으로 변경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22236" y="38385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403224" y="3857625"/>
            <a:ext cx="20224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아이디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 시 등록한 아이디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85595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>
            <a:off x="251400" y="4897438"/>
            <a:ext cx="2232310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개인정보 입력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행추가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클릭 후 개인정보 입력 가능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등록 정보 클릭 후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행삭제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가능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스크롤 바 이동하여 해당 사항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35"/>
          <p:cNvSpPr txBox="1">
            <a:spLocks noChangeArrowheads="1"/>
          </p:cNvSpPr>
          <p:nvPr/>
        </p:nvSpPr>
        <p:spPr bwMode="auto">
          <a:xfrm>
            <a:off x="173038" y="5805487"/>
            <a:ext cx="2093912" cy="57626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모든 정보 수정 후에는 반드시 </a:t>
            </a:r>
            <a:endParaRPr lang="en-US" altLang="ko-KR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버튼을 클릭하여 저장 여부 확인 필요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449513" y="1637274"/>
            <a:ext cx="1089025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54648" y="2464444"/>
            <a:ext cx="1016000" cy="2413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000618" y="2492936"/>
            <a:ext cx="9000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7805738" y="22447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741943" y="2864622"/>
            <a:ext cx="792163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759450" y="4947084"/>
            <a:ext cx="6477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759450" y="5267115"/>
            <a:ext cx="6477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581650" y="2609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744913" y="5137106"/>
            <a:ext cx="1881187" cy="414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538788" y="5221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538788" y="48577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725863" y="5589588"/>
            <a:ext cx="5167312" cy="7921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8189868" y="5649658"/>
            <a:ext cx="6858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936516" y="2447065"/>
            <a:ext cx="165100" cy="3960812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1" name="그림 30" descr="20190508_135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3896" y="3882407"/>
            <a:ext cx="1164725" cy="2354881"/>
          </a:xfrm>
          <a:prstGeom prst="rect">
            <a:avLst/>
          </a:prstGeom>
        </p:spPr>
      </p:pic>
      <p:sp>
        <p:nvSpPr>
          <p:cNvPr id="26" name="타원 25"/>
          <p:cNvSpPr/>
          <p:nvPr/>
        </p:nvSpPr>
        <p:spPr>
          <a:xfrm>
            <a:off x="3517900" y="5184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3517900" y="57356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754648" y="4057650"/>
            <a:ext cx="3121608" cy="1936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22236" y="302942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3602038" y="38576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TextBox 24"/>
          <p:cNvSpPr txBox="1">
            <a:spLocks noChangeArrowheads="1"/>
          </p:cNvSpPr>
          <p:nvPr/>
        </p:nvSpPr>
        <p:spPr bwMode="auto">
          <a:xfrm>
            <a:off x="427038" y="3049712"/>
            <a:ext cx="2022475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등록소재지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회원가입시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입력하면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내정보방에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광역시도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시군구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자동으로 입력됨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공란일 경우 등록소재지 선택하여 입력 후 저장하여 적용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00" y="1080000"/>
            <a:ext cx="6300000" cy="465319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709" y="1541382"/>
            <a:ext cx="4771657" cy="4896000"/>
          </a:xfrm>
          <a:prstGeom prst="rect">
            <a:avLst/>
          </a:prstGeom>
        </p:spPr>
      </p:pic>
      <p:sp>
        <p:nvSpPr>
          <p:cNvPr id="5222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개인회원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88003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출력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나의 상세 정보는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미리보기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통해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각 신청서에 함께 출력되는 개인 상세 정보를 사전에 확인 및 보완 가능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8127911" y="1174795"/>
            <a:ext cx="539750" cy="2524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7956550" y="9255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22712" y="1501731"/>
            <a:ext cx="4865818" cy="49688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544590" y="2538753"/>
            <a:ext cx="755650" cy="2524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00" y="1080000"/>
            <a:ext cx="6656400" cy="5194301"/>
          </a:xfrm>
          <a:prstGeom prst="rect">
            <a:avLst/>
          </a:prstGeom>
        </p:spPr>
      </p:pic>
      <p:sp>
        <p:nvSpPr>
          <p:cNvPr id="53251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08400" y="2708275"/>
            <a:ext cx="158432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834066" y="5241601"/>
            <a:ext cx="612000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602976" y="5561798"/>
            <a:ext cx="612000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813921" y="5397176"/>
            <a:ext cx="1800000" cy="36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204642" y="551597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565178" y="515947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586908" y="531851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671557" y="2835486"/>
            <a:ext cx="203791" cy="3473914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7950" y="20701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TextBox 22"/>
          <p:cNvSpPr txBox="1">
            <a:spLocks noChangeArrowheads="1"/>
          </p:cNvSpPr>
          <p:nvPr/>
        </p:nvSpPr>
        <p:spPr bwMode="auto">
          <a:xfrm>
            <a:off x="323410" y="2070100"/>
            <a:ext cx="2088003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단체명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및 이력조회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단체명이 변경된 경우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                  [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7950" y="44307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TextBox 24"/>
          <p:cNvSpPr txBox="1">
            <a:spLocks noChangeArrowheads="1"/>
          </p:cNvSpPr>
          <p:nvPr/>
        </p:nvSpPr>
        <p:spPr bwMode="auto">
          <a:xfrm>
            <a:off x="323410" y="4430713"/>
            <a:ext cx="216102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대표자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및 이력조회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단체의 대표자가 변경된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경우 신규 대표자 개인회원가입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160300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단체정보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기본 메뉴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기본정보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공간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시설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인력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재정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기타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정보 조회 및 수정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정보 수정 후 반드시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저장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950" y="55626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TextBox 24"/>
          <p:cNvSpPr txBox="1">
            <a:spLocks noChangeArrowheads="1"/>
          </p:cNvSpPr>
          <p:nvPr/>
        </p:nvSpPr>
        <p:spPr bwMode="auto">
          <a:xfrm>
            <a:off x="323410" y="5562600"/>
            <a:ext cx="2016565" cy="669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대표자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정보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단체의 대표자 정보 확인 가능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정보 수정 필요 시 대표자 개인의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 아이디로 로그인하여 정보 수정 </a:t>
            </a:r>
          </a:p>
        </p:txBody>
      </p:sp>
      <p:sp>
        <p:nvSpPr>
          <p:cNvPr id="40" name="타원 39"/>
          <p:cNvSpPr/>
          <p:nvPr/>
        </p:nvSpPr>
        <p:spPr>
          <a:xfrm>
            <a:off x="107950" y="36703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TextBox 24"/>
          <p:cNvSpPr txBox="1">
            <a:spLocks noChangeArrowheads="1"/>
          </p:cNvSpPr>
          <p:nvPr/>
        </p:nvSpPr>
        <p:spPr bwMode="auto">
          <a:xfrm>
            <a:off x="388938" y="3689350"/>
            <a:ext cx="19510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비밀번호는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자리 이상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숫자와 문자 조합으로 변경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7950" y="30527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TextBox 24"/>
          <p:cNvSpPr txBox="1">
            <a:spLocks noChangeArrowheads="1"/>
          </p:cNvSpPr>
          <p:nvPr/>
        </p:nvSpPr>
        <p:spPr bwMode="auto">
          <a:xfrm>
            <a:off x="388938" y="3071813"/>
            <a:ext cx="2022475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아이디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 시 등록한 아이디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471863" y="26828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210300" y="3011966"/>
            <a:ext cx="792163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011863" y="27813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580063" y="6010372"/>
            <a:ext cx="7239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319713" y="59666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297613" y="6010372"/>
            <a:ext cx="6508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896100" y="59666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896436" y="2466975"/>
            <a:ext cx="944562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7670800" y="2422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449513" y="1619856"/>
            <a:ext cx="1089025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754648" y="2447026"/>
            <a:ext cx="1016000" cy="2413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0" name="그림 49" descr="20190508_1638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9239" y="4572851"/>
            <a:ext cx="1157669" cy="66875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00" y="1080000"/>
            <a:ext cx="6656400" cy="5194301"/>
          </a:xfrm>
          <a:prstGeom prst="rect">
            <a:avLst/>
          </a:prstGeom>
        </p:spPr>
      </p:pic>
      <p:sp>
        <p:nvSpPr>
          <p:cNvPr id="53251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708400" y="2708275"/>
            <a:ext cx="158432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834066" y="5241601"/>
            <a:ext cx="612000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602976" y="5561798"/>
            <a:ext cx="612000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813921" y="5397176"/>
            <a:ext cx="1800000" cy="36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6204642" y="551597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565178" y="515947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586908" y="531851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8671557" y="2835486"/>
            <a:ext cx="203791" cy="3473914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07950" y="20701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TextBox 22"/>
          <p:cNvSpPr txBox="1">
            <a:spLocks noChangeArrowheads="1"/>
          </p:cNvSpPr>
          <p:nvPr/>
        </p:nvSpPr>
        <p:spPr bwMode="auto">
          <a:xfrm>
            <a:off x="323410" y="2070100"/>
            <a:ext cx="2088003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단체명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및 이력조회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단체명이 변경된 경우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                  [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7950" y="4716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TextBox 24"/>
          <p:cNvSpPr txBox="1">
            <a:spLocks noChangeArrowheads="1"/>
          </p:cNvSpPr>
          <p:nvPr/>
        </p:nvSpPr>
        <p:spPr bwMode="auto">
          <a:xfrm>
            <a:off x="323410" y="4716463"/>
            <a:ext cx="216102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대표자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및 이력조회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단체의 대표자가 변경된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경우 신규 대표자 개인회원가입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 한 이력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160300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단체정보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기본 메뉴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기본정보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공간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시설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인력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재정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기타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정보 조회 및 수정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정보 수정 후 반드시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저장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950" y="574179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TextBox 24"/>
          <p:cNvSpPr txBox="1">
            <a:spLocks noChangeArrowheads="1"/>
          </p:cNvSpPr>
          <p:nvPr/>
        </p:nvSpPr>
        <p:spPr bwMode="auto">
          <a:xfrm>
            <a:off x="323410" y="5741798"/>
            <a:ext cx="2016565" cy="669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대표자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정보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단체의 대표자 정보 확인 가능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정보 수정 필요 시 대표자 개인의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 아이디로 로그인하여 정보 수정 </a:t>
            </a:r>
          </a:p>
        </p:txBody>
      </p:sp>
      <p:sp>
        <p:nvSpPr>
          <p:cNvPr id="40" name="타원 39"/>
          <p:cNvSpPr/>
          <p:nvPr/>
        </p:nvSpPr>
        <p:spPr>
          <a:xfrm>
            <a:off x="112712" y="41671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TextBox 24"/>
          <p:cNvSpPr txBox="1">
            <a:spLocks noChangeArrowheads="1"/>
          </p:cNvSpPr>
          <p:nvPr/>
        </p:nvSpPr>
        <p:spPr bwMode="auto">
          <a:xfrm>
            <a:off x="393700" y="4186238"/>
            <a:ext cx="1951037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비밀번호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비밀번호는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10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자리 이상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숫자와 문자 조합으로 변경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26537" y="369661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TextBox 24"/>
          <p:cNvSpPr txBox="1">
            <a:spLocks noChangeArrowheads="1"/>
          </p:cNvSpPr>
          <p:nvPr/>
        </p:nvSpPr>
        <p:spPr bwMode="auto">
          <a:xfrm>
            <a:off x="407525" y="3715668"/>
            <a:ext cx="2022475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아이디 변경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가입 시 등록한 아이디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471863" y="26828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210300" y="3011966"/>
            <a:ext cx="792163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011863" y="27813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580063" y="6010372"/>
            <a:ext cx="7239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319713" y="59666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297613" y="6010372"/>
            <a:ext cx="6508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896100" y="59666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896436" y="2466975"/>
            <a:ext cx="944562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7670800" y="2422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449513" y="1619856"/>
            <a:ext cx="1089025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813921" y="4918172"/>
            <a:ext cx="3856878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0" name="그림 49" descr="20190508_1638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9239" y="4572851"/>
            <a:ext cx="1157669" cy="668750"/>
          </a:xfrm>
          <a:prstGeom prst="rect">
            <a:avLst/>
          </a:prstGeom>
        </p:spPr>
      </p:pic>
      <p:sp>
        <p:nvSpPr>
          <p:cNvPr id="51" name="직사각형 50"/>
          <p:cNvSpPr/>
          <p:nvPr/>
        </p:nvSpPr>
        <p:spPr>
          <a:xfrm>
            <a:off x="3754648" y="2464444"/>
            <a:ext cx="1016000" cy="2413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3614738" y="4716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117474" y="299371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TextBox 24"/>
          <p:cNvSpPr txBox="1">
            <a:spLocks noChangeArrowheads="1"/>
          </p:cNvSpPr>
          <p:nvPr/>
        </p:nvSpPr>
        <p:spPr bwMode="auto">
          <a:xfrm>
            <a:off x="411526" y="2924175"/>
            <a:ext cx="2022475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등록소재지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회원가입시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입력하면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내정보방에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광역시도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시군구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자동으로 입력됨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공란일 경우 등록소재지 선택하여 입력 후 저장하여 적용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00" y="1141200"/>
            <a:ext cx="6480000" cy="4752455"/>
          </a:xfrm>
          <a:prstGeom prst="rect">
            <a:avLst/>
          </a:prstGeom>
        </p:spPr>
      </p:pic>
      <p:pic>
        <p:nvPicPr>
          <p:cNvPr id="13" name="그림 12" descr="8-단체명변경신청메시지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2226226"/>
            <a:ext cx="3240000" cy="1335790"/>
          </a:xfrm>
          <a:prstGeom prst="rect">
            <a:avLst/>
          </a:prstGeom>
        </p:spPr>
      </p:pic>
      <p:sp>
        <p:nvSpPr>
          <p:cNvPr id="54276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625975" y="2827583"/>
            <a:ext cx="2160588" cy="1682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591300" y="3215144"/>
            <a:ext cx="684213" cy="1984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88003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단체명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클릭하여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첨부서류 확인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첨부서류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변경신청서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 또는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단체의 사업자등록번호나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고유번호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등이 함께 변경된 경우는 정보 수정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 아닌 새로운 주체이므로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신규 단체회원 가입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진행 필요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5706374" y="1876136"/>
            <a:ext cx="540000" cy="1984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5527886" y="174389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93700" y="3413581"/>
            <a:ext cx="1944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*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단체 대표자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변경시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사업자등록번호나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고유번호 등이 함께 변경된 경우는 새로운 주체이므로 대표자 정보 수정이 아닌 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신규대표자 개인회원가입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완료후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신규 단체회원 가입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진행 필요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00" y="1141200"/>
            <a:ext cx="6480000" cy="4752455"/>
          </a:xfrm>
          <a:prstGeom prst="rect">
            <a:avLst/>
          </a:prstGeom>
        </p:spPr>
      </p:pic>
      <p:pic>
        <p:nvPicPr>
          <p:cNvPr id="31" name="그림 30" descr="9-단체명변경신청화면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4000" y="2059200"/>
            <a:ext cx="4824000" cy="4069277"/>
          </a:xfrm>
          <a:prstGeom prst="rect">
            <a:avLst/>
          </a:prstGeom>
        </p:spPr>
      </p:pic>
      <p:pic>
        <p:nvPicPr>
          <p:cNvPr id="32" name="그림 31" descr="10-단체명변경신청양식다운로드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000" y="4075200"/>
            <a:ext cx="3240000" cy="1155349"/>
          </a:xfrm>
          <a:prstGeom prst="rect">
            <a:avLst/>
          </a:prstGeom>
        </p:spPr>
      </p:pic>
      <p:sp>
        <p:nvSpPr>
          <p:cNvPr id="55301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195103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 후 명칭 입력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107950" y="17113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TextBox 22"/>
          <p:cNvSpPr txBox="1">
            <a:spLocks noChangeArrowheads="1"/>
          </p:cNvSpPr>
          <p:nvPr/>
        </p:nvSpPr>
        <p:spPr bwMode="auto">
          <a:xfrm>
            <a:off x="388938" y="1711325"/>
            <a:ext cx="195103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양식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내려받기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950" y="2359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TextBox 24"/>
          <p:cNvSpPr txBox="1">
            <a:spLocks noChangeArrowheads="1"/>
          </p:cNvSpPr>
          <p:nvPr/>
        </p:nvSpPr>
        <p:spPr bwMode="auto">
          <a:xfrm>
            <a:off x="388938" y="2359025"/>
            <a:ext cx="2022475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단체명변경신청서 저장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단체명변경신청서 저장 후 작성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950" y="32035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TextBox 24"/>
          <p:cNvSpPr txBox="1">
            <a:spLocks noChangeArrowheads="1"/>
          </p:cNvSpPr>
          <p:nvPr/>
        </p:nvSpPr>
        <p:spPr bwMode="auto">
          <a:xfrm>
            <a:off x="251400" y="3203575"/>
            <a:ext cx="2160013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파일추가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후 파일저장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파일추가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클릭하여 작성한 단체명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 변경신청서와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 또는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첨부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파일저장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파일 추가 후 파일저장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7950" y="45037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TextBox 24"/>
          <p:cNvSpPr txBox="1">
            <a:spLocks noChangeArrowheads="1"/>
          </p:cNvSpPr>
          <p:nvPr/>
        </p:nvSpPr>
        <p:spPr bwMode="auto">
          <a:xfrm>
            <a:off x="251400" y="4503738"/>
            <a:ext cx="2160013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변경신청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후 주관기관 사업 담당자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에게 유선으로 승인 요청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주관기관 담당자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완료 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시스템에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반영 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3635375" y="3546686"/>
            <a:ext cx="180022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238522" y="3764862"/>
            <a:ext cx="864000" cy="2000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8172928" y="4696036"/>
            <a:ext cx="540000" cy="1651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4733925" y="5061849"/>
            <a:ext cx="692150" cy="2238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456488" y="5358922"/>
            <a:ext cx="692150" cy="252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6876151" y="2386013"/>
            <a:ext cx="648000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427538" y="2627313"/>
            <a:ext cx="3816350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3419475" y="35099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7092950" y="3573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7956550" y="4508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4572000" y="4868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6659563" y="234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7235825" y="5348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00" y="1141200"/>
            <a:ext cx="6480000" cy="4752455"/>
          </a:xfrm>
          <a:prstGeom prst="rect">
            <a:avLst/>
          </a:prstGeom>
        </p:spPr>
      </p:pic>
      <p:sp>
        <p:nvSpPr>
          <p:cNvPr id="56324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88003" cy="1777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대표자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변경신청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클릭하여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첨부서류 확인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-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첨부서류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변경신청서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 또는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대표자 변경신청 시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신규대표자 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</a:rPr>
              <a:t>개인회원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가입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후 변경신청 진행 필요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903134" y="1910225"/>
            <a:ext cx="540000" cy="1984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24646" y="181289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7" name="그림 16" descr="8-단체명변경신청메시지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2226226"/>
            <a:ext cx="3240000" cy="1335790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4625975" y="2827583"/>
            <a:ext cx="2160588" cy="1682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591300" y="3215144"/>
            <a:ext cx="684213" cy="1984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00" y="1141200"/>
            <a:ext cx="6480000" cy="475245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1990800"/>
            <a:ext cx="4939200" cy="4159745"/>
          </a:xfrm>
          <a:prstGeom prst="rect">
            <a:avLst/>
          </a:prstGeom>
        </p:spPr>
      </p:pic>
      <p:sp>
        <p:nvSpPr>
          <p:cNvPr id="5734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이용안내 확인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대표자 변경신청 신청 절차에 대한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상세 안내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▶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신청절차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▶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적용시점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▶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주의사항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내용 확인 후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이후 해당 내용은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이용안내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클릭하여 다시 확인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16573" y="2528730"/>
            <a:ext cx="3657600" cy="342062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50867" y="5605113"/>
            <a:ext cx="720000" cy="2714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35675" y="2271840"/>
            <a:ext cx="719138" cy="25667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86188" y="2455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그림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87"/>
          <a:stretch/>
        </p:blipFill>
        <p:spPr>
          <a:xfrm>
            <a:off x="2592000" y="972000"/>
            <a:ext cx="6300000" cy="98013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963"/>
          <a:stretch/>
        </p:blipFill>
        <p:spPr>
          <a:xfrm>
            <a:off x="2484000" y="1886400"/>
            <a:ext cx="3888000" cy="154018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0" y="2095200"/>
            <a:ext cx="3600000" cy="150211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400" y="3358800"/>
            <a:ext cx="3704400" cy="3119809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5444022" y="2462213"/>
            <a:ext cx="3486150" cy="254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8374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 후 대표자 검색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돋보기 버튼 클릭 후 신규대표자 검색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17891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1808163"/>
            <a:ext cx="20227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신규 대표자 정보 입력 후 조회</a:t>
            </a:r>
            <a:endParaRPr lang="en-US" altLang="ko-KR" sz="105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23637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4"/>
          <p:cNvSpPr txBox="1">
            <a:spLocks noChangeArrowheads="1"/>
          </p:cNvSpPr>
          <p:nvPr/>
        </p:nvSpPr>
        <p:spPr bwMode="auto">
          <a:xfrm>
            <a:off x="388938" y="2363788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검색 결과 확인 후 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29368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4"/>
          <p:cNvSpPr txBox="1">
            <a:spLocks noChangeArrowheads="1"/>
          </p:cNvSpPr>
          <p:nvPr/>
        </p:nvSpPr>
        <p:spPr bwMode="auto">
          <a:xfrm>
            <a:off x="388938" y="2936875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변경 후 대표자 불러오기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07950" y="3502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24"/>
          <p:cNvSpPr txBox="1">
            <a:spLocks noChangeArrowheads="1"/>
          </p:cNvSpPr>
          <p:nvPr/>
        </p:nvSpPr>
        <p:spPr bwMode="auto">
          <a:xfrm>
            <a:off x="388938" y="3502025"/>
            <a:ext cx="2094772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양식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내려받기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변경신청서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양식 </a:t>
            </a:r>
            <a:r>
              <a:rPr lang="ko-KR" altLang="en-US" sz="900" b="1" dirty="0" err="1">
                <a:latin typeface="나눔고딕" pitchFamily="50" charset="-127"/>
                <a:ea typeface="나눔고딕" pitchFamily="50" charset="-127"/>
              </a:rPr>
              <a:t>내려받기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후 작성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07950" y="42116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TextBox 24"/>
          <p:cNvSpPr txBox="1">
            <a:spLocks noChangeArrowheads="1"/>
          </p:cNvSpPr>
          <p:nvPr/>
        </p:nvSpPr>
        <p:spPr bwMode="auto">
          <a:xfrm>
            <a:off x="323410" y="4211638"/>
            <a:ext cx="2160300" cy="9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파일추가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후 파일저장</a:t>
            </a:r>
            <a:endParaRPr lang="en-US" altLang="ko-KR" sz="105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파일추가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클릭하여 작성한 대표자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 변경신청서와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사업자등록증 또는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고유번호증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첨부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파일저장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파일 추가 후 파일저장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07950" y="53625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TextBox 24"/>
          <p:cNvSpPr txBox="1">
            <a:spLocks noChangeArrowheads="1"/>
          </p:cNvSpPr>
          <p:nvPr/>
        </p:nvSpPr>
        <p:spPr bwMode="auto">
          <a:xfrm>
            <a:off x="323410" y="5362575"/>
            <a:ext cx="2160300" cy="9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변경신청</a:t>
            </a:r>
            <a:endParaRPr lang="en-US" altLang="ko-KR" sz="105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변경신청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후 주관기관 사업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담당자에게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유선으로 승인 요청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주관기관 담당자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완료 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시스템에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반영 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484588" y="3206061"/>
            <a:ext cx="2088000" cy="2143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372814" y="3217174"/>
            <a:ext cx="182562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464449" y="3101975"/>
            <a:ext cx="180975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814791" y="2149475"/>
            <a:ext cx="558800" cy="2333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932363" y="4606925"/>
            <a:ext cx="1152525" cy="2143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723626" y="4251325"/>
            <a:ext cx="792163" cy="2143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770352" y="5684167"/>
            <a:ext cx="595313" cy="1825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918323" y="5966746"/>
            <a:ext cx="539750" cy="1825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405688" y="3564709"/>
            <a:ext cx="576262" cy="2571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4427980" y="297042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5266222" y="24463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7706210" y="19891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4716463" y="4581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580063" y="40767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5597315" y="543030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7308850" y="37163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7711176" y="581067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오른쪽 화살표 43"/>
          <p:cNvSpPr/>
          <p:nvPr/>
        </p:nvSpPr>
        <p:spPr>
          <a:xfrm>
            <a:off x="4860040" y="3140960"/>
            <a:ext cx="432060" cy="14402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12-내정보방(단체)-공간시설 탭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20" y="1141200"/>
            <a:ext cx="6480000" cy="5099240"/>
          </a:xfrm>
          <a:prstGeom prst="rect">
            <a:avLst/>
          </a:prstGeom>
        </p:spPr>
      </p:pic>
      <p:sp>
        <p:nvSpPr>
          <p:cNvPr id="59395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내 </a:t>
            </a:r>
            <a:r>
              <a:rPr lang="ko-KR" altLang="en-US" sz="1200" b="1" dirty="0" err="1">
                <a:latin typeface="나눔고딕" pitchFamily="50" charset="-127"/>
                <a:ea typeface="나눔고딕" pitchFamily="50" charset="-127"/>
              </a:rPr>
              <a:t>정보방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19700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공간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시설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 회원 중 공연장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연습실 등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관련 시설이 있는 경우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단체에서 운영하는 공간정보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공연장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전시시설 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및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시설보유현황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056788" y="1492939"/>
            <a:ext cx="576262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13855" y="1187450"/>
            <a:ext cx="5746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7950" y="25669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22"/>
          <p:cNvSpPr txBox="1">
            <a:spLocks noChangeArrowheads="1"/>
          </p:cNvSpPr>
          <p:nvPr/>
        </p:nvSpPr>
        <p:spPr bwMode="auto">
          <a:xfrm>
            <a:off x="388938" y="2586038"/>
            <a:ext cx="195103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정보 수정 및 입력 후 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</p:txBody>
      </p:sp>
      <p:sp>
        <p:nvSpPr>
          <p:cNvPr id="11" name="타원 10"/>
          <p:cNvSpPr/>
          <p:nvPr/>
        </p:nvSpPr>
        <p:spPr>
          <a:xfrm>
            <a:off x="2990850" y="1312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670720" y="10525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14078" y="1870553"/>
            <a:ext cx="6119812" cy="43211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12-내정보방(단체)-인력재정 탭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1141200"/>
            <a:ext cx="6480000" cy="4750633"/>
          </a:xfrm>
          <a:prstGeom prst="rect">
            <a:avLst/>
          </a:prstGeom>
        </p:spPr>
      </p:pic>
      <p:sp>
        <p:nvSpPr>
          <p:cNvPr id="60419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251400" y="1124680"/>
            <a:ext cx="2232310" cy="343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인력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재정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단체의 인력 및 재정 현황 입력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단체 임직원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고정 급여를 받는 임원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및 유급 직원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 단원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극단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무용단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연주단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등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단원이 있는 경우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상근단원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정기적인 고정급여를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받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으며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일 이상 정기적으로 근무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하는 경우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 등록회원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사단법인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협회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학  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회 등의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등록 회원 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장기 계약직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일정기간 또는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프로젝트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에 따라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개월 이상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"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계약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"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된 직원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단기 계약직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일정기간 또는 사업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프로젝트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에 따라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개월 미만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"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계약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"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된 직원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7990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4818063"/>
            <a:ext cx="195103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정보 수정 및 입력 후 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598182" y="1492939"/>
            <a:ext cx="576262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813855" y="1187450"/>
            <a:ext cx="5746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3532244" y="1312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7670720" y="10525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14078" y="1700761"/>
            <a:ext cx="6156000" cy="417658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54" y="1141200"/>
            <a:ext cx="6348922" cy="5209200"/>
          </a:xfrm>
          <a:prstGeom prst="rect">
            <a:avLst/>
          </a:prstGeom>
        </p:spPr>
      </p:pic>
      <p:sp>
        <p:nvSpPr>
          <p:cNvPr id="6144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95420" y="1079500"/>
            <a:ext cx="2089018" cy="2885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기타 단체 정보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회원제도 운영 여부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행추가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클릭하면 표에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빈 행이 추가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행의 각 항목을 선택하여 해당하는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내용 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년간 단체의 세부활동실적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단체의 주요 수상 경력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단체의 공공부문 지원금 수혜실적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년 이내 수혜실적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NCAS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등록현황은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NCAS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수혜실적이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자동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반영되어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사용자 직접 입력 불가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2601852" y="1709384"/>
            <a:ext cx="6119812" cy="464101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2227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4241800"/>
            <a:ext cx="195103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정보 수정 및 입력 후 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4136756" y="1492939"/>
            <a:ext cx="3960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761602" y="1187450"/>
            <a:ext cx="57467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949788" y="13128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7670720" y="10525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000" y="1141200"/>
            <a:ext cx="6480000" cy="4752455"/>
          </a:xfrm>
          <a:prstGeom prst="rect">
            <a:avLst/>
          </a:prstGeom>
        </p:spPr>
      </p:pic>
      <p:sp>
        <p:nvSpPr>
          <p:cNvPr id="6246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4652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내 정보방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단체회원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324798" y="1144588"/>
            <a:ext cx="576262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8199341" y="9461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9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출력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단체 상세 정보는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미리보기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통해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각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신청서에 함께 출력되는 단체의 상세 정보를 사전에 확인 및 보완 가능</a:t>
            </a:r>
          </a:p>
        </p:txBody>
      </p:sp>
      <p:sp>
        <p:nvSpPr>
          <p:cNvPr id="19" name="타원 18"/>
          <p:cNvSpPr/>
          <p:nvPr/>
        </p:nvSpPr>
        <p:spPr>
          <a:xfrm>
            <a:off x="107950" y="253633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TextBox 22"/>
          <p:cNvSpPr txBox="1">
            <a:spLocks noChangeArrowheads="1"/>
          </p:cNvSpPr>
          <p:nvPr/>
        </p:nvSpPr>
        <p:spPr bwMode="auto">
          <a:xfrm>
            <a:off x="388938" y="2536330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7950" y="352305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5" name="그림 24" descr="12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40" y="1803738"/>
            <a:ext cx="5306352" cy="4564800"/>
          </a:xfrm>
          <a:prstGeom prst="rect">
            <a:avLst/>
          </a:prstGeom>
        </p:spPr>
      </p:pic>
      <p:sp>
        <p:nvSpPr>
          <p:cNvPr id="22" name="TextBox 22"/>
          <p:cNvSpPr txBox="1">
            <a:spLocks noChangeArrowheads="1"/>
          </p:cNvSpPr>
          <p:nvPr/>
        </p:nvSpPr>
        <p:spPr bwMode="auto">
          <a:xfrm>
            <a:off x="388938" y="3523052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문서 저장 및 출력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419840" y="2178704"/>
            <a:ext cx="809528" cy="225624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46722" y="2895600"/>
            <a:ext cx="1223962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206100" y="158044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3153849" y="213282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48038" y="1760538"/>
            <a:ext cx="5386035" cy="4608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 bwMode="auto">
          <a:xfrm>
            <a:off x="524568" y="980660"/>
            <a:ext cx="1239042" cy="86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cene3d>
              <a:camera prst="orthographicFront"/>
              <a:lightRig rig="brightRoom" dir="tl"/>
            </a:scene3d>
            <a:sp3d extrusionH="57150" contourW="25400" prstMaterial="flat">
              <a:bevelT w="0" h="6350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marL="457200" indent="-457200">
              <a:lnSpc>
                <a:spcPct val="150000"/>
              </a:lnSpc>
              <a:defRPr/>
            </a:pPr>
            <a:r>
              <a:rPr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순 서</a:t>
            </a:r>
          </a:p>
        </p:txBody>
      </p:sp>
      <p:pic>
        <p:nvPicPr>
          <p:cNvPr id="63491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1262331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이용 안내</a:t>
            </a:r>
          </a:p>
        </p:txBody>
      </p:sp>
      <p:sp>
        <p:nvSpPr>
          <p:cNvPr id="5" name="대각선 줄무늬 4"/>
          <p:cNvSpPr>
            <a:spLocks noChangeAspect="1"/>
          </p:cNvSpPr>
          <p:nvPr/>
        </p:nvSpPr>
        <p:spPr>
          <a:xfrm>
            <a:off x="1283603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63496" name="그림 24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8163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7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78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2"/>
          <p:cNvSpPr>
            <a:spLocks noChangeArrowheads="1"/>
          </p:cNvSpPr>
          <p:nvPr/>
        </p:nvSpPr>
        <p:spPr bwMode="auto">
          <a:xfrm>
            <a:off x="2992989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회원가입</a:t>
            </a:r>
          </a:p>
        </p:txBody>
      </p:sp>
      <p:sp>
        <p:nvSpPr>
          <p:cNvPr id="9" name="대각선 줄무늬 8"/>
          <p:cNvSpPr>
            <a:spLocks noChangeAspect="1"/>
          </p:cNvSpPr>
          <p:nvPr/>
        </p:nvSpPr>
        <p:spPr>
          <a:xfrm>
            <a:off x="3014261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63502" name="그림 28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25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503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6613" y="2782888"/>
            <a:ext cx="1625600" cy="340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2"/>
          <p:cNvSpPr>
            <a:spLocks noChangeArrowheads="1"/>
          </p:cNvSpPr>
          <p:nvPr/>
        </p:nvSpPr>
        <p:spPr bwMode="auto">
          <a:xfrm>
            <a:off x="4721229" y="3445152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화면안내</a:t>
            </a:r>
          </a:p>
        </p:txBody>
      </p:sp>
      <p:sp>
        <p:nvSpPr>
          <p:cNvPr id="13" name="대각선 줄무늬 12"/>
          <p:cNvSpPr>
            <a:spLocks noChangeAspect="1"/>
          </p:cNvSpPr>
          <p:nvPr/>
        </p:nvSpPr>
        <p:spPr>
          <a:xfrm>
            <a:off x="4742501" y="2855344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63508" name="그림 32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7325" y="3079750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509" name="그림 31" descr="2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97625" y="2781300"/>
            <a:ext cx="1625600" cy="340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6472087" y="3442591"/>
            <a:ext cx="1497706" cy="29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/>
              <a:lightRig rig="brightRoom" dir="tl"/>
            </a:scene3d>
            <a:sp3d extrusionH="57150" contourW="25400" prstMaterial="flat">
              <a:bevelT w="1270" prst="artDeco"/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 eaLnBrk="0" latinLnBrk="0" hangingPunct="0">
              <a:lnSpc>
                <a:spcPct val="90000"/>
              </a:lnSpc>
              <a:defRPr/>
            </a:pPr>
            <a:r>
              <a:rPr lang="ko-KR" altLang="en-US" sz="1400" dirty="0">
                <a:ln w="11430"/>
                <a:effectLst>
                  <a:outerShdw blurRad="127000" dist="76200" dir="5400000" algn="tl" rotWithShape="0">
                    <a:srgbClr val="000000">
                      <a:alpha val="8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지원신청</a:t>
            </a:r>
          </a:p>
        </p:txBody>
      </p:sp>
      <p:sp>
        <p:nvSpPr>
          <p:cNvPr id="17" name="대각선 줄무늬 16"/>
          <p:cNvSpPr>
            <a:spLocks noChangeAspect="1"/>
          </p:cNvSpPr>
          <p:nvPr/>
        </p:nvSpPr>
        <p:spPr>
          <a:xfrm>
            <a:off x="6493359" y="2852783"/>
            <a:ext cx="569605" cy="602099"/>
          </a:xfrm>
          <a:prstGeom prst="diagStrip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63514" name="그림 36" descr="목차배경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8338" y="3076575"/>
            <a:ext cx="3714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515" name="TextBox 47"/>
          <p:cNvSpPr txBox="1">
            <a:spLocks noChangeArrowheads="1"/>
          </p:cNvSpPr>
          <p:nvPr/>
        </p:nvSpPr>
        <p:spPr bwMode="auto">
          <a:xfrm>
            <a:off x="1766888" y="2954338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Ⅰ</a:t>
            </a:r>
          </a:p>
        </p:txBody>
      </p:sp>
      <p:sp>
        <p:nvSpPr>
          <p:cNvPr id="63516" name="TextBox 48"/>
          <p:cNvSpPr txBox="1">
            <a:spLocks noChangeArrowheads="1"/>
          </p:cNvSpPr>
          <p:nvPr/>
        </p:nvSpPr>
        <p:spPr bwMode="auto">
          <a:xfrm>
            <a:off x="3541713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Ⅱ</a:t>
            </a:r>
          </a:p>
        </p:txBody>
      </p:sp>
      <p:sp>
        <p:nvSpPr>
          <p:cNvPr id="63517" name="TextBox 49"/>
          <p:cNvSpPr txBox="1">
            <a:spLocks noChangeArrowheads="1"/>
          </p:cNvSpPr>
          <p:nvPr/>
        </p:nvSpPr>
        <p:spPr bwMode="auto">
          <a:xfrm>
            <a:off x="52530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Ⅲ</a:t>
            </a:r>
          </a:p>
        </p:txBody>
      </p:sp>
      <p:sp>
        <p:nvSpPr>
          <p:cNvPr id="63518" name="TextBox 50"/>
          <p:cNvSpPr txBox="1">
            <a:spLocks noChangeArrowheads="1"/>
          </p:cNvSpPr>
          <p:nvPr/>
        </p:nvSpPr>
        <p:spPr bwMode="auto">
          <a:xfrm>
            <a:off x="7005638" y="2957513"/>
            <a:ext cx="414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1">
                <a:latin typeface="나눔바른고딕" pitchFamily="50" charset="-127"/>
                <a:ea typeface="나눔바른고딕" pitchFamily="50" charset="-127"/>
              </a:rPr>
              <a:t>Ⅳ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1073150" y="2708275"/>
            <a:ext cx="5302250" cy="323373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330450" y="906463"/>
            <a:ext cx="176213" cy="55800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4515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0509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지원신청절차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773113" y="4292600"/>
          <a:ext cx="7848600" cy="1945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72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53139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7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① 시스템 접속</a:t>
                      </a:r>
                      <a:endParaRPr lang="en-US" altLang="ko-KR" sz="1100" b="1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http://</a:t>
                      </a:r>
                      <a:r>
                        <a:rPr lang="ko-KR" altLang="en-US" sz="1100" dirty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 </a:t>
                      </a:r>
                      <a:r>
                        <a:rPr lang="en-US" altLang="ko-KR" sz="1100" dirty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www.ncas.or.kr</a:t>
                      </a:r>
                    </a:p>
                  </a:txBody>
                  <a:tcPr marL="91434" marR="91434" marT="45707" marB="45707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10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② 로그인</a:t>
                      </a:r>
                      <a:endParaRPr lang="en-US" altLang="ko-KR" sz="1100" b="1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</a:rPr>
                        <a:t>아이디</a:t>
                      </a:r>
                      <a:r>
                        <a:rPr lang="en-US" altLang="ko-KR" sz="1100" dirty="0"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</a:rPr>
                        <a:t>비밀번호 입력  </a:t>
                      </a:r>
                      <a:r>
                        <a:rPr lang="en-US" altLang="ko-KR" sz="1100" dirty="0">
                          <a:latin typeface="나눔고딕" pitchFamily="50" charset="-127"/>
                          <a:ea typeface="나눔고딕" pitchFamily="50" charset="-127"/>
                        </a:rPr>
                        <a:t>-</a:t>
                      </a: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</a:rPr>
                        <a:t> 주관기관 선택</a:t>
                      </a:r>
                      <a:endParaRPr lang="en-US" altLang="ko-KR" sz="11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4" marR="91434" marT="45707" marB="45707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0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③ 메인 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&gt;</a:t>
                      </a:r>
                      <a:r>
                        <a:rPr lang="en-US" altLang="ko-KR" sz="1100" b="1" baseline="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 </a:t>
                      </a:r>
                      <a:r>
                        <a:rPr lang="ko-KR" altLang="en-US" sz="1100" b="1" baseline="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진행절차 </a:t>
                      </a:r>
                      <a:r>
                        <a:rPr lang="en-US" altLang="ko-KR" sz="1100" b="1" baseline="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&gt;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 </a:t>
                      </a: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지원신청</a:t>
                      </a:r>
                      <a:endParaRPr lang="en-US" altLang="ko-KR" sz="1100" b="1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메인 화면  </a:t>
                      </a:r>
                      <a:r>
                        <a:rPr lang="en-US" altLang="ko-KR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&gt; </a:t>
                      </a: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지원신청 </a:t>
                      </a:r>
                      <a:r>
                        <a:rPr lang="en-US" altLang="ko-KR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&gt; </a:t>
                      </a: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지원관리 </a:t>
                      </a:r>
                      <a:r>
                        <a:rPr lang="en-US" altLang="ko-KR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&gt; </a:t>
                      </a:r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지원가능사업</a:t>
                      </a:r>
                      <a:endParaRPr lang="en-US" altLang="ko-KR" sz="1100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21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④ 지원가능 사업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 </a:t>
                      </a: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목록</a:t>
                      </a:r>
                      <a:endParaRPr lang="en-US" altLang="ko-KR" sz="1100" b="1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지원가능사업목록에서 지원 할 사업 선택 후 우측의 분야에서 </a:t>
                      </a:r>
                      <a:endParaRPr lang="en-US" altLang="ko-KR" sz="1100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  <a:p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심의 받을 분야 버튼 클릭하여 신청사업 선택</a:t>
                      </a:r>
                      <a:endParaRPr lang="en-US" altLang="ko-KR" sz="1100" b="1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</a:txBody>
                  <a:tcPr marL="91434" marR="91434" marT="45707" marB="45707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7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⑤ 지원신청서 작성 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/ </a:t>
                      </a: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제출</a:t>
                      </a:r>
                    </a:p>
                  </a:txBody>
                  <a:tcPr marL="91434" marR="91434" marT="45707" marB="45707" anchor="ctr"/>
                </a:tc>
                <a:tc>
                  <a:txBody>
                    <a:bodyPr/>
                    <a:lstStyle/>
                    <a:p>
                      <a:r>
                        <a:rPr lang="ko-KR" altLang="en-US" sz="1100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주관기관에서 요구하는 항목을 단계별로 작성하여 최종제출</a:t>
                      </a:r>
                      <a:endParaRPr lang="en-US" altLang="ko-KR" sz="1100" dirty="0">
                        <a:latin typeface="나눔고딕" pitchFamily="50" charset="-127"/>
                        <a:ea typeface="나눔고딕" pitchFamily="50" charset="-127"/>
                        <a:cs typeface="조선일보명조"/>
                      </a:endParaRPr>
                    </a:p>
                    <a:p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『</a:t>
                      </a: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지원신청서 작성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/</a:t>
                      </a:r>
                      <a:r>
                        <a:rPr lang="ko-KR" altLang="en-US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최종제출</a:t>
                      </a:r>
                      <a:r>
                        <a:rPr lang="en-US" altLang="ko-KR" sz="1100" b="1" dirty="0">
                          <a:latin typeface="나눔고딕" pitchFamily="50" charset="-127"/>
                          <a:ea typeface="나눔고딕" pitchFamily="50" charset="-127"/>
                          <a:cs typeface="조선일보명조"/>
                        </a:rPr>
                        <a:t>』</a:t>
                      </a:r>
                    </a:p>
                  </a:txBody>
                  <a:tcPr marL="91434" marR="91434" marT="45707" marB="45707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960438" y="1196975"/>
            <a:ext cx="2159000" cy="50323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➊ 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국가문화예술지원시스템 접속</a:t>
            </a:r>
            <a:endParaRPr lang="en-US" altLang="ko-KR" sz="1000" b="1" dirty="0">
              <a:latin typeface="나눔고딕" pitchFamily="50" charset="-127"/>
              <a:ea typeface="나눔고딕" pitchFamily="50" charset="-127"/>
            </a:endParaRPr>
          </a:p>
          <a:p>
            <a:pPr algn="ctr"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</a:rPr>
              <a:t>www.ncas.or.kr</a:t>
            </a:r>
            <a:endParaRPr lang="ko-KR" altLang="en-US" sz="10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760663" y="1770063"/>
            <a:ext cx="1439862" cy="503237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➋  로그인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3840163" y="2346325"/>
            <a:ext cx="1439862" cy="503238"/>
          </a:xfrm>
          <a:prstGeom prst="roundRect">
            <a:avLst/>
          </a:prstGeom>
          <a:solidFill>
            <a:schemeClr val="accent5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➌ 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메인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지원신청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4919663" y="2922588"/>
            <a:ext cx="1800225" cy="503237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➍ 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지원가능 사업목록 </a:t>
            </a:r>
            <a:endParaRPr lang="en-US" altLang="ko-KR" sz="1000" b="1" dirty="0">
              <a:latin typeface="나눔고딕" pitchFamily="50" charset="-127"/>
              <a:ea typeface="나눔고딕" pitchFamily="50" charset="-127"/>
            </a:endParaRPr>
          </a:p>
          <a:p>
            <a:pPr algn="ctr">
              <a:defRPr/>
            </a:pPr>
            <a:r>
              <a:rPr lang="en-US" altLang="ko-KR" sz="100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분야  선택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6361113" y="3506788"/>
            <a:ext cx="1800225" cy="503237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000" dirty="0">
                <a:latin typeface="나눔고딕" pitchFamily="50" charset="-127"/>
                <a:ea typeface="나눔고딕" pitchFamily="50" charset="-127"/>
              </a:rPr>
              <a:t>➎  </a:t>
            </a:r>
            <a:r>
              <a:rPr lang="ko-KR" altLang="en-US" sz="1000" b="1" dirty="0">
                <a:latin typeface="나눔고딕" pitchFamily="50" charset="-127"/>
                <a:ea typeface="나눔고딕" pitchFamily="50" charset="-127"/>
              </a:rPr>
              <a:t>지원신청서 작성 후 제출</a:t>
            </a:r>
          </a:p>
        </p:txBody>
      </p:sp>
      <p:grpSp>
        <p:nvGrpSpPr>
          <p:cNvPr id="64541" name="그룹 24"/>
          <p:cNvGrpSpPr>
            <a:grpSpLocks/>
          </p:cNvGrpSpPr>
          <p:nvPr/>
        </p:nvGrpSpPr>
        <p:grpSpPr bwMode="auto">
          <a:xfrm>
            <a:off x="1985963" y="1735138"/>
            <a:ext cx="692150" cy="449262"/>
            <a:chOff x="1924882" y="1735264"/>
            <a:chExt cx="692636" cy="449282"/>
          </a:xfrm>
        </p:grpSpPr>
        <p:sp>
          <p:nvSpPr>
            <p:cNvPr id="11" name="오른쪽 화살표 10"/>
            <p:cNvSpPr/>
            <p:nvPr/>
          </p:nvSpPr>
          <p:spPr>
            <a:xfrm>
              <a:off x="2005901" y="1968636"/>
              <a:ext cx="611617" cy="215910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924882" y="1735264"/>
              <a:ext cx="108026" cy="39530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64542" name="그룹 29"/>
          <p:cNvGrpSpPr>
            <a:grpSpLocks/>
          </p:cNvGrpSpPr>
          <p:nvPr/>
        </p:nvGrpSpPr>
        <p:grpSpPr bwMode="auto">
          <a:xfrm>
            <a:off x="4459288" y="2879725"/>
            <a:ext cx="431800" cy="433388"/>
            <a:chOff x="4399100" y="2888960"/>
            <a:chExt cx="432000" cy="432030"/>
          </a:xfrm>
        </p:grpSpPr>
        <p:sp>
          <p:nvSpPr>
            <p:cNvPr id="23" name="오른쪽 화살표 22"/>
            <p:cNvSpPr/>
            <p:nvPr/>
          </p:nvSpPr>
          <p:spPr>
            <a:xfrm>
              <a:off x="4399100" y="3105767"/>
              <a:ext cx="432000" cy="215223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399100" y="2888960"/>
              <a:ext cx="108000" cy="32441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64543" name="그룹 28"/>
          <p:cNvGrpSpPr>
            <a:grpSpLocks/>
          </p:cNvGrpSpPr>
          <p:nvPr/>
        </p:nvGrpSpPr>
        <p:grpSpPr bwMode="auto">
          <a:xfrm>
            <a:off x="5784850" y="3465513"/>
            <a:ext cx="503238" cy="449262"/>
            <a:chOff x="5724220" y="3473666"/>
            <a:chExt cx="504000" cy="449282"/>
          </a:xfrm>
        </p:grpSpPr>
        <p:sp>
          <p:nvSpPr>
            <p:cNvPr id="27" name="오른쪽 화살표 26"/>
            <p:cNvSpPr/>
            <p:nvPr/>
          </p:nvSpPr>
          <p:spPr>
            <a:xfrm>
              <a:off x="5724220" y="3707038"/>
              <a:ext cx="504000" cy="215910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5724220" y="3473666"/>
              <a:ext cx="108113" cy="39530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64544" name="그룹 30"/>
          <p:cNvGrpSpPr>
            <a:grpSpLocks/>
          </p:cNvGrpSpPr>
          <p:nvPr/>
        </p:nvGrpSpPr>
        <p:grpSpPr bwMode="auto">
          <a:xfrm>
            <a:off x="3370263" y="2314575"/>
            <a:ext cx="431800" cy="431800"/>
            <a:chOff x="4399100" y="2888960"/>
            <a:chExt cx="432000" cy="432030"/>
          </a:xfrm>
        </p:grpSpPr>
        <p:sp>
          <p:nvSpPr>
            <p:cNvPr id="32" name="오른쪽 화살표 31"/>
            <p:cNvSpPr/>
            <p:nvPr/>
          </p:nvSpPr>
          <p:spPr>
            <a:xfrm>
              <a:off x="4399100" y="3104975"/>
              <a:ext cx="432000" cy="216015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399100" y="2888960"/>
              <a:ext cx="108000" cy="32402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" pitchFamily="50" charset="-127"/>
                <a:ea typeface="나눔고딕" pitchFamily="50" charset="-127"/>
              </a:endParaRPr>
            </a:p>
          </p:txBody>
        </p:sp>
      </p:grp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61753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로그인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9" name="그림 18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400" y="1080000"/>
            <a:ext cx="6544800" cy="4899600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2518214" y="1204091"/>
            <a:ext cx="1706562" cy="28733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411891" y="120089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469515" y="1750920"/>
            <a:ext cx="1092618" cy="408346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2411891" y="157793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7950" y="24638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88938" y="2492375"/>
            <a:ext cx="1770062" cy="415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아이디 및 비밀번호 입력 후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로그인 클릭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88938" y="1093788"/>
            <a:ext cx="2022475" cy="254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국가문화예술지원시스템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접속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07950" y="37909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88938" y="3819525"/>
            <a:ext cx="1893467" cy="53091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e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나라도움 교부 진행절차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내용 확인 후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닫기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클릭</a:t>
            </a:r>
          </a:p>
        </p:txBody>
      </p:sp>
      <p:sp>
        <p:nvSpPr>
          <p:cNvPr id="47" name="타원 46"/>
          <p:cNvSpPr/>
          <p:nvPr/>
        </p:nvSpPr>
        <p:spPr>
          <a:xfrm>
            <a:off x="107380" y="508752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368" y="5116095"/>
            <a:ext cx="9826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주관기관 선택</a:t>
            </a:r>
          </a:p>
        </p:txBody>
      </p:sp>
      <p:grpSp>
        <p:nvGrpSpPr>
          <p:cNvPr id="2" name="그룹 27"/>
          <p:cNvGrpSpPr/>
          <p:nvPr/>
        </p:nvGrpSpPr>
        <p:grpSpPr>
          <a:xfrm>
            <a:off x="4242194" y="1608045"/>
            <a:ext cx="3189387" cy="1545034"/>
            <a:chOff x="2417077" y="1949188"/>
            <a:chExt cx="3189387" cy="1545034"/>
          </a:xfrm>
        </p:grpSpPr>
        <p:pic>
          <p:nvPicPr>
            <p:cNvPr id="26" name="그림 25" descr="그림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89193" y="2126746"/>
              <a:ext cx="3017271" cy="1365391"/>
            </a:xfrm>
            <a:prstGeom prst="rect">
              <a:avLst/>
            </a:prstGeom>
          </p:spPr>
        </p:pic>
        <p:sp>
          <p:nvSpPr>
            <p:cNvPr id="38" name="직사각형 37"/>
            <p:cNvSpPr/>
            <p:nvPr/>
          </p:nvSpPr>
          <p:spPr>
            <a:xfrm>
              <a:off x="2540625" y="2092063"/>
              <a:ext cx="3065839" cy="1402159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39" name="타원 38"/>
            <p:cNvSpPr/>
            <p:nvPr/>
          </p:nvSpPr>
          <p:spPr>
            <a:xfrm>
              <a:off x="2417077" y="1949188"/>
              <a:ext cx="285750" cy="28575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</a:rPr>
                <a:t>3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40" name="직사각형 39"/>
          <p:cNvSpPr/>
          <p:nvPr/>
        </p:nvSpPr>
        <p:spPr>
          <a:xfrm>
            <a:off x="5691380" y="2908300"/>
            <a:ext cx="464796" cy="124656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106027" y="3373627"/>
            <a:ext cx="3766521" cy="306200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3" name="그룹 28"/>
          <p:cNvGrpSpPr/>
          <p:nvPr/>
        </p:nvGrpSpPr>
        <p:grpSpPr>
          <a:xfrm>
            <a:off x="3956444" y="3230751"/>
            <a:ext cx="3860151" cy="3204884"/>
            <a:chOff x="3956444" y="3230751"/>
            <a:chExt cx="3860151" cy="3204884"/>
          </a:xfrm>
        </p:grpSpPr>
        <p:pic>
          <p:nvPicPr>
            <p:cNvPr id="27" name="그림 26" descr="20200821_114218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06027" y="3380930"/>
              <a:ext cx="3710568" cy="3054705"/>
            </a:xfrm>
            <a:prstGeom prst="rect">
              <a:avLst/>
            </a:prstGeom>
          </p:spPr>
        </p:pic>
        <p:sp>
          <p:nvSpPr>
            <p:cNvPr id="35" name="타원 34"/>
            <p:cNvSpPr/>
            <p:nvPr/>
          </p:nvSpPr>
          <p:spPr>
            <a:xfrm>
              <a:off x="3956444" y="3230751"/>
              <a:ext cx="285750" cy="28575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</a:rPr>
                <a:t>4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224776" y="3954795"/>
              <a:ext cx="451816" cy="243810"/>
            </a:xfrm>
            <a:prstGeom prst="rect">
              <a:avLst/>
            </a:prstGeom>
            <a:noFill/>
            <a:ln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 descr="그림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954" y="1365250"/>
            <a:ext cx="6705046" cy="4711819"/>
          </a:xfrm>
          <a:prstGeom prst="rect">
            <a:avLst/>
          </a:prstGeom>
        </p:spPr>
      </p:pic>
      <p:sp>
        <p:nvSpPr>
          <p:cNvPr id="45060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로그인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8938" y="1093788"/>
            <a:ext cx="2022475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개인정보 제공에 대한 동의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개인정보 제공 동의에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동의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후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endParaRPr lang="ko-KR" altLang="en-US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05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283968" y="2516407"/>
            <a:ext cx="3600400" cy="367240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8" name="그림 37" descr="20190809_1626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1980" y="2626977"/>
            <a:ext cx="3384376" cy="3450092"/>
          </a:xfrm>
          <a:prstGeom prst="rect">
            <a:avLst/>
          </a:prstGeom>
        </p:spPr>
      </p:pic>
      <p:sp>
        <p:nvSpPr>
          <p:cNvPr id="39" name="직사각형 38"/>
          <p:cNvSpPr/>
          <p:nvPr/>
        </p:nvSpPr>
        <p:spPr>
          <a:xfrm>
            <a:off x="6084168" y="5571427"/>
            <a:ext cx="1656184" cy="2353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508104" y="5806739"/>
            <a:ext cx="864096" cy="1910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4177097" y="237353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413" y="1146370"/>
            <a:ext cx="6732299" cy="4730970"/>
          </a:xfrm>
          <a:prstGeom prst="rect">
            <a:avLst/>
          </a:prstGeom>
        </p:spPr>
      </p:pic>
      <p:sp>
        <p:nvSpPr>
          <p:cNvPr id="6656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422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지원사업목록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</a:t>
            </a:r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메인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779838" y="4633832"/>
            <a:ext cx="2305317" cy="2206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신청 가능한 지원사업 목록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주관기관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선택한 주관기관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로그인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의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지원사업 중 지원가능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 목록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신청분야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신청분야에서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분야버튼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을 클릭하여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지원신청서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작성 화면으로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이동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085155" y="4993347"/>
            <a:ext cx="2951341" cy="37987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911725" y="485047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 descr="20190507_1623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00" y="5517290"/>
            <a:ext cx="1194453" cy="36005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437023" y="1700213"/>
            <a:ext cx="1127125" cy="5318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그림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413" y="1289777"/>
            <a:ext cx="6732587" cy="4843279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88003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지원신청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지원관리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지원가능사업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22494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23410" y="2249488"/>
            <a:ext cx="2161028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사업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지원사업 목록 선택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지원하고자 하는 사업의 분야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메인 화면에서 신청 가능한 지원사업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목록의 신청분야 클릭하는 것과 동일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32256" y="1554846"/>
            <a:ext cx="982663" cy="98039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682318" y="2951539"/>
            <a:ext cx="574675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44918" y="3333750"/>
            <a:ext cx="5183565" cy="358244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848106" y="145324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539443" y="280866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759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0509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지원가능사업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그림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413" y="1262936"/>
            <a:ext cx="6633045" cy="4702889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984631" y="1554847"/>
            <a:ext cx="982663" cy="8207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848106" y="145324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759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10509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지원가능사업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메뉴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지원관리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나의 지원신청현황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08525" y="208983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22"/>
          <p:cNvSpPr txBox="1">
            <a:spLocks noChangeArrowheads="1"/>
          </p:cNvSpPr>
          <p:nvPr/>
        </p:nvSpPr>
        <p:spPr bwMode="auto">
          <a:xfrm>
            <a:off x="251400" y="2089836"/>
            <a:ext cx="2233038" cy="3993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 화면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지원년도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각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지원년도의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현황 조회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관리번호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제출완료 후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관리번호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생성됨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처리상태 완료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</a:t>
            </a: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신청서 작성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클릭하여 지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원신청서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화면으로 이동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신청서 출력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출력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을 클릭하여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출력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우편용 표지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주관기관 운영자에게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부가자료 제출시에 출력하여 이용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지원결과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선정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불합격으로 구분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결과사유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결과 불합격 사유 확인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선정확인서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지원결과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선정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  <a:cs typeface="조선일보명조"/>
              </a:rPr>
              <a:t>된경우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보기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버튼 생성되며 클릭하여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보조금지원예정통보서 화면으로 이동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지원결정액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주관기관에서 심의를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거쳐 지원 결정된 금액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진행중인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사업이 없을 경우 확인 불가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679305" y="3243511"/>
            <a:ext cx="5256729" cy="7397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812360" y="3064895"/>
            <a:ext cx="953815" cy="1873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580673" y="308394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230713" y="2890544"/>
            <a:ext cx="684000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113813" y="267172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32169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 descr="그림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2751" y="980728"/>
            <a:ext cx="6300000" cy="4134783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529" y="4076835"/>
            <a:ext cx="3547471" cy="1872515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신청분야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22494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2249488"/>
            <a:ext cx="2022475" cy="122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확인 클릭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신청자격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개인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/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신청사업 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신청분야 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테스트 사업의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연극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분야 선택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192180" y="2983643"/>
            <a:ext cx="519113" cy="2032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851770" y="5501618"/>
            <a:ext cx="756000" cy="2889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20619" y="4542938"/>
            <a:ext cx="1751631" cy="18000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320751" y="4796894"/>
            <a:ext cx="432000" cy="1889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633320" y="4796894"/>
            <a:ext cx="576000" cy="1889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602489" y="550792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9647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49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신청서 작성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6016860" y="290109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 descr="그림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09" y="1079500"/>
            <a:ext cx="6476498" cy="5013059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1984375" cy="193899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최종제출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삭제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닫기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단계별 입력 내용 작성 후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 반드시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 버튼을 클릭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하여 작성 내용 저장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를 통해 입력 내용 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이때 단체 소개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및 대표자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혹은 신청인 정보를 변경하고자 할 경우에는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err="1">
                <a:latin typeface="나눔고딕" pitchFamily="50" charset="-127"/>
                <a:ea typeface="나눔고딕" pitchFamily="50" charset="-127"/>
              </a:rPr>
              <a:t>내정보방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에서 정보를 변경하면 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모든 항목을 입력 후에는 </a:t>
            </a:r>
            <a:r>
              <a:rPr lang="ko-KR" altLang="en-US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반드시</a:t>
            </a:r>
            <a:endParaRPr lang="en-US" altLang="ko-KR" sz="9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 [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최종제출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버튼을 클릭하여 </a:t>
            </a:r>
            <a:endParaRPr lang="en-US" altLang="ko-KR" sz="9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r>
              <a:rPr lang="en-US" altLang="ko-KR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최종 제출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해야  심의 대상이  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380" y="328498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95420" y="3284980"/>
            <a:ext cx="2056385" cy="8079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첨부파일 다운로드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및 작성안내 </a:t>
            </a:r>
            <a:r>
              <a:rPr lang="ko-KR" altLang="en-US" sz="900" b="1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파일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 eaLnBrk="1" hangingPunct="1">
              <a:defRPr/>
            </a:pP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 err="1" smtClean="0">
                <a:latin typeface="나눔고딕" pitchFamily="50" charset="-127"/>
                <a:ea typeface="나눔고딕" pitchFamily="50" charset="-127"/>
                <a:cs typeface="조선일보명조"/>
              </a:rPr>
              <a:t>내려받기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클릭하여 저장 후 작성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주관기관에서 파일을 게시한 경우에만 해당 버튼 확인 가능 </a:t>
            </a:r>
          </a:p>
        </p:txBody>
      </p:sp>
      <p:sp>
        <p:nvSpPr>
          <p:cNvPr id="10" name="타원 9"/>
          <p:cNvSpPr/>
          <p:nvPr/>
        </p:nvSpPr>
        <p:spPr>
          <a:xfrm>
            <a:off x="107380" y="443714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395420" y="4509150"/>
            <a:ext cx="1858962" cy="414337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최종제출 완료 후 관리번호와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제출일 확인 가능</a:t>
            </a:r>
          </a:p>
        </p:txBody>
      </p:sp>
      <p:sp>
        <p:nvSpPr>
          <p:cNvPr id="12" name="타원 11"/>
          <p:cNvSpPr/>
          <p:nvPr/>
        </p:nvSpPr>
        <p:spPr>
          <a:xfrm>
            <a:off x="107950" y="5224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5224463"/>
            <a:ext cx="2094771" cy="108491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 단계 및 작성 상태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작성 단계를 나타내며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단계명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사업운영계획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수입예산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을 클릭 후 내용 작성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각 단계 클릭 후에는 해당 단계의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eaLnBrk="1" hangingPunct="1"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필수입력사항을 입력해야 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102225" y="1338263"/>
            <a:ext cx="3687763" cy="2397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694488" y="1917700"/>
            <a:ext cx="2122487" cy="2778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84450" y="1914525"/>
            <a:ext cx="4068763" cy="2778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93975" y="2200275"/>
            <a:ext cx="6226175" cy="4286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81275" y="2700338"/>
            <a:ext cx="6294438" cy="33131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813300" y="13239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8677275" y="17732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439988" y="18653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441575" y="21955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067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작성단계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그림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313" y="1079500"/>
            <a:ext cx="6465513" cy="5004556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251400" y="1079500"/>
            <a:ext cx="2248913" cy="4824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각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작성 단계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신청개요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지원신청주체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공식연락처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신청사업개요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사업명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사업기간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사업장소 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사업운영계획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 목적 및 기획의도 등 사업계획을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상세히 기술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수입예산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신청예정인  사업 추진을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위한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예산작성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지출예산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수입예산을 어떤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항목에 사용할 것인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 작성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수입예산과 합계가 일치해야 함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사업성과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예측</a:t>
            </a: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)</a:t>
            </a: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사업성과를 예측하여 작성하는 것으로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기대효과 및 예상 관객 등 작성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첨부파일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서식을 내려 받아 작성 후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첨부하고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사업에 따라 요구하는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기타 증빙 서류를 첨부</a:t>
            </a:r>
          </a:p>
        </p:txBody>
      </p:sp>
      <p:sp>
        <p:nvSpPr>
          <p:cNvPr id="71685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작성단계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2559013" y="2147888"/>
            <a:ext cx="6213834" cy="3444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00" y="5940000"/>
            <a:ext cx="5760000" cy="44419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00" y="5198400"/>
            <a:ext cx="5760000" cy="44419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200" y="4424400"/>
            <a:ext cx="5760000" cy="444197"/>
          </a:xfrm>
          <a:prstGeom prst="rect">
            <a:avLst/>
          </a:prstGeom>
        </p:spPr>
      </p:pic>
      <p:sp>
        <p:nvSpPr>
          <p:cNvPr id="7270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작성단계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_3</a:t>
            </a:r>
          </a:p>
        </p:txBody>
      </p:sp>
      <p:sp>
        <p:nvSpPr>
          <p:cNvPr id="13" name="TextBox 35"/>
          <p:cNvSpPr txBox="1">
            <a:spLocks noChangeArrowheads="1"/>
          </p:cNvSpPr>
          <p:nvPr/>
        </p:nvSpPr>
        <p:spPr bwMode="auto">
          <a:xfrm>
            <a:off x="2916238" y="1060450"/>
            <a:ext cx="5688012" cy="297021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ko-KR" sz="11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※ </a:t>
            </a:r>
            <a:r>
              <a:rPr lang="ko-KR" altLang="en-US" sz="11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중요 </a:t>
            </a:r>
            <a:r>
              <a:rPr lang="en-US" altLang="ko-KR" sz="11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(</a:t>
            </a:r>
            <a:r>
              <a:rPr lang="ko-KR" altLang="en-US" sz="11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각 단계 상태 값 안내</a:t>
            </a:r>
            <a:r>
              <a:rPr lang="en-US" altLang="ko-KR" sz="11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</a:p>
          <a:p>
            <a:pPr>
              <a:buFontTx/>
              <a:buChar char="-"/>
              <a:defRPr/>
            </a:pP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-</a:t>
            </a: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작성해주세요</a:t>
            </a:r>
            <a:endParaRPr lang="en-US" altLang="ko-KR" sz="11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해당 단계가 작성</a:t>
            </a: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(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저장</a:t>
            </a: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되지 않은 상태</a:t>
            </a:r>
            <a:endParaRPr lang="en-US" altLang="ko-KR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해당 단계를 클릭하여 작성을 완료해야 최종제출 가능</a:t>
            </a:r>
            <a:endParaRPr lang="en-US" altLang="ko-KR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“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작성해주세요</a:t>
            </a: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”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는 저장 완료 후 상태 값이 </a:t>
            </a: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“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</a:t>
            </a:r>
            <a:r>
              <a:rPr lang="en-US" altLang="ko-KR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”</a:t>
            </a:r>
            <a:r>
              <a:rPr lang="ko-KR" altLang="en-US" sz="11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으로 변경됨</a:t>
            </a:r>
            <a:endParaRPr lang="en-US" altLang="ko-KR" sz="11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- </a:t>
            </a: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작성불필요 </a:t>
            </a:r>
            <a:endParaRPr lang="en-US" altLang="ko-KR" sz="11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작성하지 않음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(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클릭 불가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</a:p>
          <a:p>
            <a:pPr>
              <a:defRPr/>
            </a:pP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주관기관별로 작성 요구 단계가 상이하며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,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 경우 지원신청서 양식에 작성하여 첨부파일 단계에 첨부파일로 첨부 </a:t>
            </a: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</a:t>
            </a: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- </a:t>
            </a: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 </a:t>
            </a: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해당 단계의 작성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(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저장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 완료 된 상태</a:t>
            </a: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</a:t>
            </a:r>
            <a:r>
              <a:rPr lang="en-US" altLang="ko-KR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- </a:t>
            </a:r>
            <a:r>
              <a:rPr lang="ko-KR" altLang="en-US" sz="11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첨부 </a:t>
            </a:r>
            <a:endParaRPr lang="en-US" altLang="ko-KR" sz="1100" b="1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   마지막 첨부파일 단계의 첨부가 완료된 상태 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(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미 첨부 시에는 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“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첨부해주세요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”</a:t>
            </a:r>
            <a:r>
              <a:rPr lang="ko-KR" altLang="en-US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로 확인</a:t>
            </a:r>
            <a:r>
              <a:rPr lang="en-US" altLang="ko-KR" sz="1100" b="1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</a:p>
        </p:txBody>
      </p:sp>
      <p:sp>
        <p:nvSpPr>
          <p:cNvPr id="14" name="타원 1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22"/>
          <p:cNvSpPr txBox="1">
            <a:spLocks noChangeArrowheads="1"/>
          </p:cNvSpPr>
          <p:nvPr/>
        </p:nvSpPr>
        <p:spPr bwMode="auto">
          <a:xfrm>
            <a:off x="251400" y="1124680"/>
            <a:ext cx="2232310" cy="4408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각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단계 상태 값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작성해주세요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해당 단계가 작성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저장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되지 않은 상태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클릭하여 작성을 완료해야 최종제출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가능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작성해주세요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는 저장 완료 후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상태 값이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”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으로 변경됨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작성불필요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작성하지 않음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클릭 불가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)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주관기관별로 작성 요구 단계가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상이하며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,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이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경우 지원신청서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양식에 작성하여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첨부파일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단계에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 pitchFamily="18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첨부파일로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 pitchFamily="18" charset="-127"/>
              </a:rPr>
              <a:t>첨부 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작성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해당 단계의 작성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저장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이 완료 된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상태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첨부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첨부파일 단계의 첨부가 완료 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상태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미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첨부 시에는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다른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단계에 있을 때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첨부해주세요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”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첨부파일 단계에 있을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때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  “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미첨부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”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  <a:cs typeface="조선일보명조"/>
              </a:rPr>
              <a:t>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72713" name="TextBox 22"/>
          <p:cNvSpPr txBox="1">
            <a:spLocks noChangeArrowheads="1"/>
          </p:cNvSpPr>
          <p:nvPr/>
        </p:nvSpPr>
        <p:spPr bwMode="auto">
          <a:xfrm>
            <a:off x="2843213" y="4213225"/>
            <a:ext cx="1563687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상태 값 예시</a:t>
            </a: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작성해주세요</a:t>
            </a:r>
          </a:p>
        </p:txBody>
      </p:sp>
      <p:sp>
        <p:nvSpPr>
          <p:cNvPr id="72714" name="TextBox 23"/>
          <p:cNvSpPr txBox="1">
            <a:spLocks noChangeArrowheads="1"/>
          </p:cNvSpPr>
          <p:nvPr/>
        </p:nvSpPr>
        <p:spPr bwMode="auto">
          <a:xfrm>
            <a:off x="2843213" y="4989513"/>
            <a:ext cx="14541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상태 값 예시</a:t>
            </a: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작성불필요</a:t>
            </a:r>
          </a:p>
        </p:txBody>
      </p:sp>
      <p:sp>
        <p:nvSpPr>
          <p:cNvPr id="72715" name="TextBox 24"/>
          <p:cNvSpPr txBox="1">
            <a:spLocks noChangeArrowheads="1"/>
          </p:cNvSpPr>
          <p:nvPr/>
        </p:nvSpPr>
        <p:spPr bwMode="auto">
          <a:xfrm>
            <a:off x="2843213" y="5745163"/>
            <a:ext cx="1452562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상태 값 예시</a:t>
            </a: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작성 </a:t>
            </a:r>
            <a:r>
              <a:rPr lang="en-US" altLang="ko-KR" sz="90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900">
                <a:latin typeface="나눔고딕" pitchFamily="50" charset="-127"/>
                <a:ea typeface="나눔고딕" pitchFamily="50" charset="-127"/>
              </a:rPr>
              <a:t>첨부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851275" y="4652918"/>
            <a:ext cx="388916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851275" y="5418865"/>
            <a:ext cx="3889165" cy="2174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941200" y="6168209"/>
            <a:ext cx="4799239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7812450" y="5949950"/>
            <a:ext cx="792163" cy="4318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/>
        </p:nvSpPr>
        <p:spPr>
          <a:xfrm>
            <a:off x="255588" y="5244188"/>
            <a:ext cx="2106898" cy="1100601"/>
          </a:xfrm>
          <a:prstGeom prst="rect">
            <a:avLst/>
          </a:prstGeom>
          <a:solidFill>
            <a:schemeClr val="accent6">
              <a:alpha val="59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50"/>
          <p:cNvGrpSpPr/>
          <p:nvPr/>
        </p:nvGrpSpPr>
        <p:grpSpPr>
          <a:xfrm>
            <a:off x="2599554" y="920010"/>
            <a:ext cx="6477456" cy="5524388"/>
            <a:chOff x="2599554" y="920010"/>
            <a:chExt cx="6477456" cy="5524388"/>
          </a:xfrm>
        </p:grpSpPr>
        <p:pic>
          <p:nvPicPr>
            <p:cNvPr id="24" name="그림 23" descr="그림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99554" y="920010"/>
              <a:ext cx="6477456" cy="5524388"/>
            </a:xfrm>
            <a:prstGeom prst="rect">
              <a:avLst/>
            </a:prstGeom>
          </p:spPr>
        </p:pic>
        <p:sp>
          <p:nvSpPr>
            <p:cNvPr id="50" name="직사각형 49"/>
            <p:cNvSpPr/>
            <p:nvPr/>
          </p:nvSpPr>
          <p:spPr>
            <a:xfrm>
              <a:off x="2770188" y="3246475"/>
              <a:ext cx="5906268" cy="2321451"/>
            </a:xfrm>
            <a:prstGeom prst="rect">
              <a:avLst/>
            </a:prstGeom>
            <a:solidFill>
              <a:schemeClr val="bg1">
                <a:alpha val="5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" name="타원 1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17475" y="161705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403225" y="1582929"/>
            <a:ext cx="2022475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지원신청주체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단체명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대표자명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사업자번호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고유번호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회원정보에서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불러와 자동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입력됨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27313" y="1984485"/>
            <a:ext cx="1169987" cy="2794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27312" y="2634599"/>
            <a:ext cx="3132820" cy="51475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374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  <p:sp>
        <p:nvSpPr>
          <p:cNvPr id="25" name="타원 24"/>
          <p:cNvSpPr/>
          <p:nvPr/>
        </p:nvSpPr>
        <p:spPr>
          <a:xfrm>
            <a:off x="2484438" y="187198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484438" y="249172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55588" y="3478321"/>
            <a:ext cx="2228850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&lt;</a:t>
            </a:r>
            <a:r>
              <a:rPr lang="ko-KR" altLang="en-US" sz="1000" b="1" dirty="0" err="1" smtClean="0">
                <a:latin typeface="나눔고딕" pitchFamily="50" charset="-127"/>
                <a:ea typeface="나눔고딕" pitchFamily="50" charset="-127"/>
              </a:rPr>
              <a:t>휴폐업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</a:rPr>
              <a:t> 검증절차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&gt;</a:t>
            </a:r>
          </a:p>
          <a:p>
            <a:pPr>
              <a:defRPr/>
            </a:pPr>
            <a:r>
              <a:rPr lang="ko-KR" altLang="en-US" sz="850" b="1" dirty="0" err="1" smtClean="0">
                <a:latin typeface="나눔고딕" pitchFamily="50" charset="-127"/>
                <a:ea typeface="나눔고딕" pitchFamily="50" charset="-127"/>
              </a:rPr>
              <a:t>국세청홈택스와</a:t>
            </a:r>
            <a:r>
              <a:rPr lang="ko-KR" altLang="en-US" sz="850" b="1" dirty="0" smtClean="0">
                <a:latin typeface="나눔고딕" pitchFamily="50" charset="-127"/>
                <a:ea typeface="나눔고딕" pitchFamily="50" charset="-127"/>
              </a:rPr>
              <a:t> 연동되어 검증 절차 진행</a:t>
            </a:r>
            <a:endParaRPr lang="en-US" altLang="ko-KR" sz="8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사업자번호 혹은 고유번호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확인후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검증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버튼 클릭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-&gt;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국세청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홈택스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등록 여부 확인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-&gt;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결과내용 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확인후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닫기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클릭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-&gt;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검증결과 확인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검증결과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일치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정상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b="1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사업중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검증결과 불일치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비정상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휴업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or 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폐업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or 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미등록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*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결과 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비정상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의 경우 해당 단체 번호는  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휴폐업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미등록된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번호이므로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유효한 단체 번호로 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신규회원가입</a:t>
            </a: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하여  로그인후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지원신청해야함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미검증시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지원신청서 제출불가 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800" dirty="0" smtClean="0">
                <a:latin typeface="나눔고딕" pitchFamily="50" charset="-127"/>
                <a:ea typeface="나눔고딕" pitchFamily="50" charset="-127"/>
              </a:rPr>
              <a:t>단체 신규가입 진행절차 참고 </a:t>
            </a:r>
            <a:r>
              <a:rPr lang="en-US" altLang="ko-KR" sz="800" dirty="0" smtClean="0">
                <a:latin typeface="나눔고딕" pitchFamily="50" charset="-127"/>
                <a:ea typeface="나눔고딕" pitchFamily="50" charset="-127"/>
              </a:rPr>
              <a:t>p.20~31)</a:t>
            </a:r>
          </a:p>
          <a:p>
            <a:pPr>
              <a:defRPr/>
            </a:pPr>
            <a:endParaRPr lang="en-US" altLang="ko-KR" sz="10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117475" y="237722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TextBox 22"/>
          <p:cNvSpPr txBox="1">
            <a:spLocks noChangeArrowheads="1"/>
          </p:cNvSpPr>
          <p:nvPr/>
        </p:nvSpPr>
        <p:spPr bwMode="auto">
          <a:xfrm>
            <a:off x="403225" y="2399144"/>
            <a:ext cx="2022475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err="1" smtClean="0">
                <a:latin typeface="나눔고딕" pitchFamily="50" charset="-127"/>
                <a:ea typeface="나눔고딕" pitchFamily="50" charset="-127"/>
              </a:rPr>
              <a:t>휴폐업검증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b="1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사업자번호 혹은 고유번호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확인후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검증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버튼 클릭하여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휴폐업검증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절차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진행후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검증정상완료</a:t>
            </a:r>
            <a:r>
              <a:rPr lang="en-US" altLang="ko-KR" sz="900" b="1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되어야   지원신청서 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최종제출이 가능함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>
              <a:defRPr/>
            </a:pP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국세청 </a:t>
            </a: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홈택스와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연동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8064388" y="2662974"/>
            <a:ext cx="474885" cy="229001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5760132" y="2634599"/>
            <a:ext cx="2916324" cy="51475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5557223" y="249172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4" name="그림 33" descr="20200806_134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9940" y="3356993"/>
            <a:ext cx="2820383" cy="1492820"/>
          </a:xfrm>
          <a:prstGeom prst="rect">
            <a:avLst/>
          </a:prstGeom>
          <a:ln w="25400" cap="sq">
            <a:solidFill>
              <a:schemeClr val="tx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" name="직사각형 38"/>
          <p:cNvSpPr/>
          <p:nvPr/>
        </p:nvSpPr>
        <p:spPr>
          <a:xfrm>
            <a:off x="4443595" y="4545124"/>
            <a:ext cx="2602647" cy="1145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5760132" y="2634599"/>
            <a:ext cx="2916324" cy="514751"/>
          </a:xfrm>
          <a:prstGeom prst="rect">
            <a:avLst/>
          </a:prstGeom>
          <a:noFill/>
          <a:ln w="3175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오른쪽 화살표 47"/>
          <p:cNvSpPr/>
          <p:nvPr/>
        </p:nvSpPr>
        <p:spPr>
          <a:xfrm rot="6551456" flipV="1">
            <a:off x="4430011" y="4930566"/>
            <a:ext cx="247891" cy="1232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오른쪽 화살표 48"/>
          <p:cNvSpPr/>
          <p:nvPr/>
        </p:nvSpPr>
        <p:spPr>
          <a:xfrm rot="3863716" flipV="1">
            <a:off x="6910864" y="4918692"/>
            <a:ext cx="247891" cy="1353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타원 55"/>
          <p:cNvSpPr/>
          <p:nvPr/>
        </p:nvSpPr>
        <p:spPr>
          <a:xfrm>
            <a:off x="7149395" y="5244188"/>
            <a:ext cx="216067" cy="216067"/>
          </a:xfrm>
          <a:prstGeom prst="ellipse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N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4241906" y="5238061"/>
            <a:ext cx="216067" cy="216067"/>
          </a:xfrm>
          <a:prstGeom prst="ellipse">
            <a:avLst/>
          </a:prstGeom>
          <a:blipFill>
            <a:blip r:embed="rId4" cstate="print"/>
            <a:tile tx="0" ty="0" sx="100000" sy="100000" flip="none" algn="tl"/>
          </a:blipFill>
          <a:ln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Y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7" name="그림 36" descr="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0188" y="5460253"/>
            <a:ext cx="3043103" cy="756379"/>
          </a:xfrm>
          <a:prstGeom prst="rect">
            <a:avLst/>
          </a:prstGeom>
        </p:spPr>
      </p:pic>
      <p:pic>
        <p:nvPicPr>
          <p:cNvPr id="38" name="그림 37" descr="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4826" y="5454128"/>
            <a:ext cx="3073657" cy="762504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 descr="그림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9554" y="920010"/>
            <a:ext cx="6477456" cy="5524388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627313" y="3679866"/>
            <a:ext cx="2376734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694574" y="3682204"/>
            <a:ext cx="981882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478463" y="4417384"/>
            <a:ext cx="2262187" cy="244496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아래쪽 화살표 22"/>
          <p:cNvSpPr/>
          <p:nvPr/>
        </p:nvSpPr>
        <p:spPr>
          <a:xfrm rot="1020000">
            <a:off x="7735888" y="4027237"/>
            <a:ext cx="144462" cy="32385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374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492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_2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414588" y="366010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8938" y="1226729"/>
            <a:ext cx="2016125" cy="23314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등록 소재지 확인 및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내정보방의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저장된 작성 정보를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자동으로 불러옴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개인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단체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회원가입시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등록소재지 정보 입력하면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내정보방에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자동으로 반영되며 지원신청서 페이지를 열어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확인시에도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자동으로 반영되어 있음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미 입력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되어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있을경우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소재지 변경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광역시도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시군구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선택하면 반영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-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등록 하지 않으면 제출불가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07950" y="126876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개인정보 제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자에 대한 안내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문자메세지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수신에 동의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</a:t>
            </a: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소식지 수신에 동의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개인정보 제공에 동의해야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다음단계 진행 가능함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체크박스에   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492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_3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6186" y="1085668"/>
            <a:ext cx="6467627" cy="500267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627730" y="3212970"/>
            <a:ext cx="6120851" cy="259236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555720" y="314096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" name="그림 9" descr="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530" y="1988800"/>
            <a:ext cx="149559" cy="14402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DD264239-8B14-4B0F-BD29-1D0141A314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770" y="4454558"/>
            <a:ext cx="1445894" cy="161552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6480000" cy="5014007"/>
          </a:xfrm>
          <a:prstGeom prst="rect">
            <a:avLst/>
          </a:prstGeom>
        </p:spPr>
      </p:pic>
      <p:pic>
        <p:nvPicPr>
          <p:cNvPr id="29" name="그림 28" descr="2017-7-신청개요-4(주소검색1)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2000" y="2566804"/>
            <a:ext cx="3240000" cy="2962935"/>
          </a:xfrm>
          <a:prstGeom prst="rect">
            <a:avLst/>
          </a:prstGeom>
        </p:spPr>
      </p:pic>
      <p:pic>
        <p:nvPicPr>
          <p:cNvPr id="30" name="그림 29" descr="2017-7-신청개요-4(주소검색2)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4800" y="3499200"/>
            <a:ext cx="3240000" cy="2952626"/>
          </a:xfrm>
          <a:prstGeom prst="rect">
            <a:avLst/>
          </a:prstGeom>
        </p:spPr>
      </p:pic>
      <p:sp>
        <p:nvSpPr>
          <p:cNvPr id="2" name="타원 1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주소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2014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년부터는 새 주소를 사용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.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등록된 주소가 새 주소가 아니라면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주소입력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버튼을 이용하여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도로명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주소 클릭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새주소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검색하여 입력해야 함</a:t>
            </a:r>
          </a:p>
        </p:txBody>
      </p:sp>
      <p:sp>
        <p:nvSpPr>
          <p:cNvPr id="4" name="타원 3"/>
          <p:cNvSpPr/>
          <p:nvPr/>
        </p:nvSpPr>
        <p:spPr>
          <a:xfrm>
            <a:off x="107950" y="245516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2455160"/>
            <a:ext cx="2094772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주소 찾기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검색 칸에 주소 입력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돋보기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클릭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조회 구분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도로명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도로명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반포대로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58</a:t>
            </a:r>
          </a:p>
          <a:p>
            <a:pPr>
              <a:buFontTx/>
              <a:buChar char="-"/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지번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지번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삼성동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25</a:t>
            </a: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건물명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건물명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독립기념관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921625" y="3238500"/>
            <a:ext cx="647700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022868" y="3048268"/>
            <a:ext cx="1744662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957994" y="3048478"/>
            <a:ext cx="288000" cy="180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아래쪽 화살표 14"/>
          <p:cNvSpPr/>
          <p:nvPr/>
        </p:nvSpPr>
        <p:spPr>
          <a:xfrm rot="-1800000">
            <a:off x="5569685" y="3183945"/>
            <a:ext cx="144462" cy="7920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867400" y="4627900"/>
            <a:ext cx="2305050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432632" y="4984339"/>
            <a:ext cx="1800250" cy="17290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950576" y="5517898"/>
            <a:ext cx="540000" cy="252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8391525" y="30257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80140" y="458116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814905" y="284437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5796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492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_4</a:t>
            </a:r>
          </a:p>
        </p:txBody>
      </p:sp>
      <p:sp>
        <p:nvSpPr>
          <p:cNvPr id="25" name="타원 24"/>
          <p:cNvSpPr/>
          <p:nvPr/>
        </p:nvSpPr>
        <p:spPr>
          <a:xfrm>
            <a:off x="107950" y="461328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TextBox 22"/>
          <p:cNvSpPr txBox="1">
            <a:spLocks noChangeArrowheads="1"/>
          </p:cNvSpPr>
          <p:nvPr/>
        </p:nvSpPr>
        <p:spPr bwMode="auto">
          <a:xfrm>
            <a:off x="323410" y="4613282"/>
            <a:ext cx="2034028" cy="1408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상세주소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입력 후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주소입력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endParaRPr lang="en-US" altLang="ko-KR" sz="105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각 방법에 따른 검색 후 새 주소를  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클릭하여 </a:t>
            </a:r>
            <a:r>
              <a:rPr lang="ko-KR" altLang="en-US" sz="900" b="1" u="sng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상세주소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입력 후 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 [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주소입력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 클릭하면 자동 반영</a:t>
            </a:r>
            <a:endParaRPr lang="en-US" altLang="ko-KR" sz="900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우측 화면 예시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나주시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빛가람로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640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검색</a:t>
            </a:r>
          </a:p>
        </p:txBody>
      </p:sp>
      <p:sp>
        <p:nvSpPr>
          <p:cNvPr id="27" name="타원 26"/>
          <p:cNvSpPr/>
          <p:nvPr/>
        </p:nvSpPr>
        <p:spPr>
          <a:xfrm>
            <a:off x="6190724" y="484894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6677542" y="550866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6480000" cy="5014007"/>
          </a:xfrm>
          <a:prstGeom prst="rect">
            <a:avLst/>
          </a:prstGeom>
        </p:spPr>
      </p:pic>
      <p:sp>
        <p:nvSpPr>
          <p:cNvPr id="76803" name="TextBox 1"/>
          <p:cNvSpPr txBox="1">
            <a:spLocks noChangeArrowheads="1"/>
          </p:cNvSpPr>
          <p:nvPr/>
        </p:nvSpPr>
        <p:spPr bwMode="auto">
          <a:xfrm>
            <a:off x="196850" y="546100"/>
            <a:ext cx="9492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_5</a:t>
            </a:r>
          </a:p>
        </p:txBody>
      </p:sp>
      <p:sp>
        <p:nvSpPr>
          <p:cNvPr id="4" name="타원 3"/>
          <p:cNvSpPr/>
          <p:nvPr/>
        </p:nvSpPr>
        <p:spPr>
          <a:xfrm>
            <a:off x="107950" y="458136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4581368"/>
            <a:ext cx="1970087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사업장소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국내의 경우 광역시도 및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시군구를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선택하고 상세장소를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사업장소가 미정일 경우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확정여부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‘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미정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’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으로 체크 후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예상 사업장소로 입력 필요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1970087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사업담당자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회원정보에서 가져오기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혹은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공식연락처에서 가져오기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를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선택하면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편리하게 자동입력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227684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388938" y="2276840"/>
            <a:ext cx="2043112" cy="9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신청사업명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지원신청자가 추진 할 사업의 제목을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연극의 경우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공연제목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)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예술이 세상을 바꾼다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364503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3645030"/>
            <a:ext cx="19685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실 사업기간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실제 사업이 진행되는 기간을 입력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555875" y="2636838"/>
            <a:ext cx="6048000" cy="1296987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55875" y="3982688"/>
            <a:ext cx="5545138" cy="2381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555875" y="4287488"/>
            <a:ext cx="3816350" cy="2397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724400" y="4327736"/>
            <a:ext cx="166688" cy="1746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124575" y="4330911"/>
            <a:ext cx="166688" cy="1746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555875" y="4605199"/>
            <a:ext cx="6045200" cy="9334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441200" y="462163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441200" y="24939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2441200" y="39560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441200" y="427852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635375" y="2706898"/>
            <a:ext cx="3024188" cy="255588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6480000" cy="5014007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23410" y="1079500"/>
            <a:ext cx="2035615" cy="108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총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소요액과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신청액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입력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총소요액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사업에 소요되는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총 사업비 작성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보조금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+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자부담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신청액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해당 주관기관에 신청하는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금액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작성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268186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23410" y="2681860"/>
            <a:ext cx="2108640" cy="150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심의분야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신청 사업의 세부분야 및 신청사업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유형 선택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세부분야만 선택 가능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조선일보명조"/>
              </a:rPr>
              <a:t>분야는 수정 불가</a:t>
            </a:r>
            <a:endParaRPr lang="en-US" altLang="ko-KR" sz="9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분야는 처음에 선택하여 작성하므로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분야 수정을 원할 경우 신청서 삭제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후 다시 작성 필요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46990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4699025"/>
            <a:ext cx="19685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저장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해당 내용 작성 후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저장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하기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7783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94929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latin typeface="나눔고딕" pitchFamily="50" charset="-127"/>
                <a:ea typeface="나눔고딕" pitchFamily="50" charset="-127"/>
              </a:rPr>
              <a:t>신청개요</a:t>
            </a:r>
            <a:r>
              <a:rPr lang="en-US" altLang="ko-KR" sz="1200" b="1" dirty="0">
                <a:latin typeface="나눔고딕" pitchFamily="50" charset="-127"/>
                <a:ea typeface="나눔고딕" pitchFamily="50" charset="-127"/>
              </a:rPr>
              <a:t>_6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555875" y="3704223"/>
            <a:ext cx="2879725" cy="10541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695950" y="4932203"/>
            <a:ext cx="2879725" cy="3206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627313" y="5258329"/>
            <a:ext cx="2984500" cy="3222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414588" y="356452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08625" y="468931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513013" y="513291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113338" y="1341438"/>
            <a:ext cx="692150" cy="2460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876800" y="13239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6480000" cy="5014007"/>
          </a:xfrm>
          <a:prstGeom prst="rect">
            <a:avLst/>
          </a:prstGeom>
        </p:spPr>
      </p:pic>
      <p:pic>
        <p:nvPicPr>
          <p:cNvPr id="26" name="그림 25" descr="12-첨부파일-1-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100" y="4108499"/>
            <a:ext cx="3387600" cy="2353547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197008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첨부파일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17208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251400" y="1720850"/>
            <a:ext cx="2160013" cy="13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유의사항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파일첨부 및 제출 요령 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buFontTx/>
              <a:buChar char="-"/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및 기타제출 서류 확인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지원신청서는 주관기관에서 양식을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게시한 경우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상단의 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[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지원신청서 및 </a:t>
            </a:r>
            <a:endParaRPr lang="en-US" altLang="ko-KR" sz="900" b="1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 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작성안내 파일 </a:t>
            </a:r>
            <a:r>
              <a:rPr lang="ko-KR" altLang="en-US" sz="900" b="1" dirty="0" err="1">
                <a:latin typeface="나눔고딕" pitchFamily="50" charset="-127"/>
                <a:ea typeface="나눔고딕" pitchFamily="50" charset="-127"/>
                <a:cs typeface="조선일보명조"/>
              </a:rPr>
              <a:t>내려받기</a:t>
            </a:r>
            <a:r>
              <a:rPr lang="en-US" altLang="ko-KR" sz="900" b="1" dirty="0">
                <a:latin typeface="나눔고딕" pitchFamily="50" charset="-127"/>
                <a:ea typeface="나눔고딕" pitchFamily="50" charset="-127"/>
                <a:cs typeface="조선일보명조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를 클릭하여 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  <a:cs typeface="조선일보명조"/>
              </a:rPr>
              <a:t>  파일 작성 후 작성한 파일을 첨부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34305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3430588"/>
            <a:ext cx="1970087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파일추가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237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4237038"/>
            <a:ext cx="1970087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열린 창에서 첨부할 파일 선택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후 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열기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버튼 클릭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628173" y="2651763"/>
            <a:ext cx="6051527" cy="137990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770138" y="5252141"/>
            <a:ext cx="684000" cy="216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228230" y="4626422"/>
            <a:ext cx="577850" cy="1809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478931" y="6187218"/>
            <a:ext cx="540000" cy="198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483710" y="25217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619104" y="498475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7317006" y="597131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3989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첨부파일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7634086" y="2200695"/>
            <a:ext cx="1152000" cy="252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642731" y="1917700"/>
            <a:ext cx="2160000" cy="252000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7505766" y="218970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10" b="10125"/>
          <a:stretch/>
        </p:blipFill>
        <p:spPr>
          <a:xfrm>
            <a:off x="2520000" y="4509150"/>
            <a:ext cx="6480000" cy="190858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2" b="14713"/>
          <a:stretch/>
        </p:blipFill>
        <p:spPr>
          <a:xfrm>
            <a:off x="2520000" y="1080000"/>
            <a:ext cx="6480000" cy="3204754"/>
          </a:xfrm>
          <a:prstGeom prst="rect">
            <a:avLst/>
          </a:prstGeom>
        </p:spPr>
      </p:pic>
      <p:pic>
        <p:nvPicPr>
          <p:cNvPr id="27" name="그림 26" descr="12-첨부파일-3(파일전송완료)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590" y="3042875"/>
            <a:ext cx="3096000" cy="1178235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955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첨부할 파일 확인 후 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파일전송 시작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19129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1912938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파일전송 완료 메시지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26844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388938" y="2684463"/>
            <a:ext cx="1970087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파일목록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새로고침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클릭하여</a:t>
            </a:r>
            <a:endParaRPr lang="en-US" altLang="ko-KR" sz="900" dirty="0">
              <a:latin typeface="나눔고딕" pitchFamily="50" charset="-127"/>
              <a:ea typeface="나눔고딕" pitchFamily="50" charset="-127"/>
              <a:cs typeface="조선일보명조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파일이 정상 등록 되었는지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34956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3495675"/>
            <a:ext cx="1970087" cy="166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 </a:t>
            </a: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내려받기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전송 완료 한 파일을 내려 받고자 할 경우 파일 선택 후 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선택파일 </a:t>
            </a:r>
            <a:endParaRPr lang="en-US" altLang="ko-KR" sz="900" dirty="0" smtClean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내려받기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파일 삭제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전송 완료 한 파일을 확인 후 삭제하고자 할 경우 파일을 선택 후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선택파일 삭제하기</a:t>
            </a:r>
            <a:r>
              <a:rPr lang="en-US" altLang="ko-KR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버튼을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636014" y="3997700"/>
            <a:ext cx="783825" cy="28671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99033" y="2996652"/>
            <a:ext cx="873453" cy="216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109766" y="3901338"/>
            <a:ext cx="647700" cy="20796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865813" y="5947987"/>
            <a:ext cx="938497" cy="2476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804310" y="5947987"/>
            <a:ext cx="1872260" cy="2476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843314" y="4707762"/>
            <a:ext cx="2591347" cy="2476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420326" y="380901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873229" y="38680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726450" y="568858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758178" y="568702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5015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9382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첨부파일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그림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4760913"/>
            <a:ext cx="5760000" cy="164571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17"/>
          <a:stretch/>
        </p:blipFill>
        <p:spPr>
          <a:xfrm>
            <a:off x="2844000" y="997200"/>
            <a:ext cx="5760000" cy="264220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000" y="1695600"/>
            <a:ext cx="3528000" cy="1365929"/>
          </a:xfrm>
          <a:prstGeom prst="rect">
            <a:avLst/>
          </a:prstGeom>
        </p:spPr>
      </p:pic>
      <p:sp>
        <p:nvSpPr>
          <p:cNvPr id="6" name="타원 5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955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최종제출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버튼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17256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1725613"/>
            <a:ext cx="20224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 여부 확인 메시지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신청서 제출 후에는 수정하실 수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없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습니다 제출하시겠습니까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?”</a:t>
            </a: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메시지에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하면 제출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취소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하면 제출 취소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7950" y="30718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388938" y="3071813"/>
            <a:ext cx="1970087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 완료 메시지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지원신청서가 정상 접수되었습니다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.”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메시지가 보이면 제출완료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7950" y="40274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TextBox 22"/>
          <p:cNvSpPr txBox="1">
            <a:spLocks noChangeArrowheads="1"/>
          </p:cNvSpPr>
          <p:nvPr/>
        </p:nvSpPr>
        <p:spPr bwMode="auto">
          <a:xfrm>
            <a:off x="388938" y="4027488"/>
            <a:ext cx="1970087" cy="1915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 완료 확인 방법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화면에 관리번호가 보임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buFontTx/>
              <a:buAutoNum type="arabicParenR"/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공식연락처에 입력한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휴대폰으로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 정상 접수 확인 메시지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발신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b="1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b="1" dirty="0">
                <a:latin typeface="나눔고딕" pitchFamily="50" charset="-127"/>
                <a:ea typeface="나눔고딕" pitchFamily="50" charset="-127"/>
              </a:rPr>
              <a:t>공식 연락처에 입력한 </a:t>
            </a:r>
            <a:r>
              <a:rPr lang="ko-KR" altLang="en-US" sz="900" b="1" dirty="0" err="1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이메일로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b="1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접수 확인 메일 발송</a:t>
            </a: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endParaRPr lang="en-US" altLang="ko-KR" sz="900" b="1" dirty="0">
              <a:solidFill>
                <a:srgbClr val="0000FF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화면에 저장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최종제출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삭제 버튼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</a:t>
            </a:r>
          </a:p>
          <a:p>
            <a:pPr marL="228600" indent="-228600"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비활성화 됨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 marL="228600" indent="-228600"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제출회수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닫기 버튼만 활성화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아래쪽 화살표 14"/>
          <p:cNvSpPr/>
          <p:nvPr/>
        </p:nvSpPr>
        <p:spPr>
          <a:xfrm>
            <a:off x="5722938" y="4416425"/>
            <a:ext cx="144462" cy="28733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199188" y="1225550"/>
            <a:ext cx="647700" cy="2079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05796" y="2664878"/>
            <a:ext cx="756000" cy="252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029115" y="4019550"/>
            <a:ext cx="612000" cy="216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968750" y="1647979"/>
            <a:ext cx="3570288" cy="14065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813878" y="3157748"/>
            <a:ext cx="1949450" cy="1224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159375" y="5040313"/>
            <a:ext cx="3265053" cy="2127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844000" y="5649912"/>
            <a:ext cx="3629025" cy="2127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940425" y="119697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3881438" y="156860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9" name="그림 28" descr="20190508_1321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2699" y="3206957"/>
            <a:ext cx="1857375" cy="1163955"/>
          </a:xfrm>
          <a:prstGeom prst="rect">
            <a:avLst/>
          </a:prstGeom>
        </p:spPr>
      </p:pic>
      <p:sp>
        <p:nvSpPr>
          <p:cNvPr id="8604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76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최종제출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611688" y="31416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2819400" y="4760913"/>
            <a:ext cx="5832475" cy="164571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2700338" y="458152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 descr="그림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438" y="1079500"/>
            <a:ext cx="6473419" cy="5010675"/>
          </a:xfrm>
          <a:prstGeom prst="rect">
            <a:avLst/>
          </a:prstGeom>
        </p:spPr>
      </p:pic>
      <p:pic>
        <p:nvPicPr>
          <p:cNvPr id="26" name="그림 25" descr="18-제출회수완료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2788" y="4309200"/>
            <a:ext cx="2116800" cy="1169280"/>
          </a:xfrm>
          <a:prstGeom prst="rect">
            <a:avLst/>
          </a:prstGeom>
        </p:spPr>
      </p:pic>
      <p:pic>
        <p:nvPicPr>
          <p:cNvPr id="25" name="그림 24" descr="17-제출회수하시겠습니까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707200"/>
            <a:ext cx="2638800" cy="1342280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95420" y="1052670"/>
            <a:ext cx="2233038" cy="80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제출회수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버튼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최종제출한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신청서는 접수마감일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이전에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한해서 제출회수가 가능하며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접수기간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마감 후에는 제출회수 불가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23098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2309813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제출회수 확인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7950" y="30813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22"/>
          <p:cNvSpPr txBox="1">
            <a:spLocks noChangeArrowheads="1"/>
          </p:cNvSpPr>
          <p:nvPr/>
        </p:nvSpPr>
        <p:spPr bwMode="auto">
          <a:xfrm>
            <a:off x="179390" y="3081338"/>
            <a:ext cx="2305048" cy="1361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    제출회수 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완료 메시지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제출하신 신청서가 회수되었습니다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.” </a:t>
            </a:r>
          </a:p>
          <a:p>
            <a:pPr>
              <a:defRPr/>
            </a:pP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 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메시지가 보이면 회수완료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buFontTx/>
              <a:buChar char="-"/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제출회수 완료 건은 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수정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상태로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 변경되며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최종제출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후 신청서 수정을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위해 제출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회수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했을 경우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반드시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수정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하여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다시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최종제출 필요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514850" y="2655448"/>
            <a:ext cx="2747963" cy="13954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13300" y="4283802"/>
            <a:ext cx="2190750" cy="1224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607050" y="3658060"/>
            <a:ext cx="742950" cy="239712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219825" y="5142850"/>
            <a:ext cx="657225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357688" y="255184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4646613" y="418855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7059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76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제출회수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921036" y="1340749"/>
            <a:ext cx="603292" cy="2460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6681324" y="130106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1080000"/>
            <a:ext cx="6480000" cy="5014007"/>
          </a:xfrm>
          <a:prstGeom prst="rect">
            <a:avLst/>
          </a:prstGeom>
        </p:spPr>
      </p:pic>
      <p:pic>
        <p:nvPicPr>
          <p:cNvPr id="24" name="그림 23" descr="21-삭제완료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22202" y="4308237"/>
            <a:ext cx="1420797" cy="1164919"/>
          </a:xfrm>
          <a:prstGeom prst="rect">
            <a:avLst/>
          </a:prstGeom>
        </p:spPr>
      </p:pic>
      <p:pic>
        <p:nvPicPr>
          <p:cNvPr id="23" name="그림 22" descr="20-삭제하시겠습니까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706765"/>
            <a:ext cx="2412000" cy="1314953"/>
          </a:xfrm>
          <a:prstGeom prst="rect">
            <a:avLst/>
          </a:prstGeom>
        </p:spPr>
      </p:pic>
      <p:sp>
        <p:nvSpPr>
          <p:cNvPr id="4" name="타원 3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9550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삭제</a:t>
            </a:r>
            <a:r>
              <a:rPr lang="en-US" altLang="ko-KR" sz="1050" b="1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버튼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최종제출한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신청서는 삭제할 수 없으며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작성중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상태에서만 삭제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222726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2227263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지원신청 건 삭제 확인 클릭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7950" y="307181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8938" y="3071813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삭제 완료 메시지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418138" y="3651195"/>
            <a:ext cx="738187" cy="2413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806023" y="5131012"/>
            <a:ext cx="612000" cy="215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8083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949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신청서 삭제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514368" y="1340749"/>
            <a:ext cx="612000" cy="24606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7274656" y="132328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14851" y="2655448"/>
            <a:ext cx="2505490" cy="1395413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4357688" y="255184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084696" y="4283802"/>
            <a:ext cx="1480006" cy="11880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948773" y="417575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 descr="그림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760" y="3952800"/>
            <a:ext cx="6035040" cy="2417523"/>
          </a:xfrm>
          <a:prstGeom prst="rect">
            <a:avLst/>
          </a:prstGeom>
        </p:spPr>
      </p:pic>
      <p:pic>
        <p:nvPicPr>
          <p:cNvPr id="8" name="그림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00" y="1000800"/>
            <a:ext cx="1620000" cy="2952000"/>
          </a:xfrm>
          <a:prstGeom prst="rect">
            <a:avLst/>
          </a:prstGeom>
        </p:spPr>
      </p:pic>
      <p:sp>
        <p:nvSpPr>
          <p:cNvPr id="2" name="타원 1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955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휴대폰에서 신청접수 문자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지원신청서의 신청개요 부분의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공식연락처에 입력한 휴대폰 번호로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접수 완료 메시지 발송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타원 3"/>
          <p:cNvSpPr/>
          <p:nvPr/>
        </p:nvSpPr>
        <p:spPr>
          <a:xfrm>
            <a:off x="107950" y="2300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TextBox 22"/>
          <p:cNvSpPr txBox="1">
            <a:spLocks noChangeArrowheads="1"/>
          </p:cNvSpPr>
          <p:nvPr/>
        </p:nvSpPr>
        <p:spPr bwMode="auto">
          <a:xfrm>
            <a:off x="395420" y="2300288"/>
            <a:ext cx="201599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50" b="1" dirty="0" err="1" smtClean="0">
                <a:latin typeface="나눔고딕" pitchFamily="50" charset="-127"/>
                <a:ea typeface="나눔고딕" pitchFamily="50" charset="-127"/>
              </a:rPr>
              <a:t>이메일에서</a:t>
            </a: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 신청접수내용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지원신청서의 신청개요 부분의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공식연락처에 입력한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이메일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주소로 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접수 완료 메일 발송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7950" y="357505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388938" y="3575050"/>
            <a:ext cx="20224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나의 지원신청현황에서 확인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지원신청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나의 지원신청현황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30475" y="963613"/>
            <a:ext cx="1704975" cy="30130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330083" y="4048125"/>
            <a:ext cx="936625" cy="8858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843760" y="5949350"/>
            <a:ext cx="5976830" cy="50407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546475" y="5576458"/>
            <a:ext cx="739775" cy="14287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74685" y="5968449"/>
            <a:ext cx="648090" cy="4325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9105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76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신청완료</a:t>
            </a:r>
            <a:endParaRPr lang="en-US" altLang="ko-KR" sz="1200" b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411413" y="935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330083" y="5433583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3" name="그림 22" descr="20190508_1103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0" y="1124680"/>
            <a:ext cx="4536630" cy="258648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4330700" y="1052513"/>
            <a:ext cx="4633913" cy="273685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286250" y="9286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4" name="그림 23" descr="20190508_1102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0083" y="2077269"/>
            <a:ext cx="432060" cy="111101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그림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413" y="1073224"/>
            <a:ext cx="6527748" cy="1292362"/>
          </a:xfrm>
          <a:prstGeom prst="rect">
            <a:avLst/>
          </a:prstGeom>
        </p:spPr>
      </p:pic>
      <p:pic>
        <p:nvPicPr>
          <p:cNvPr id="19" name="그림 18" descr="그림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890" y="2536330"/>
            <a:ext cx="4441770" cy="3821041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신청서 출력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작성중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신청서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또는 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최종제출한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신청서를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err="1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하여 정확하게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작성되었는지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확인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253633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2536330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076627" y="1509024"/>
            <a:ext cx="919293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971976" y="2141748"/>
            <a:ext cx="334962" cy="2238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53873" y="2494800"/>
            <a:ext cx="4464297" cy="388661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911896" y="133598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612033" y="2381344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739512" y="210116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0126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6492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_1</a:t>
            </a:r>
          </a:p>
        </p:txBody>
      </p:sp>
      <p:sp>
        <p:nvSpPr>
          <p:cNvPr id="15" name="타원 14"/>
          <p:cNvSpPr/>
          <p:nvPr/>
        </p:nvSpPr>
        <p:spPr>
          <a:xfrm>
            <a:off x="107950" y="352305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22"/>
          <p:cNvSpPr txBox="1">
            <a:spLocks noChangeArrowheads="1"/>
          </p:cNvSpPr>
          <p:nvPr/>
        </p:nvSpPr>
        <p:spPr bwMode="auto">
          <a:xfrm>
            <a:off x="388938" y="3523052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문서 저장 및 출력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53873" y="2788933"/>
            <a:ext cx="719990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3494140" y="277220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그림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413" y="1067479"/>
            <a:ext cx="6607342" cy="130812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600" y="2523600"/>
            <a:ext cx="4338000" cy="3734452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우편용 표지의 출력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우편물 발송 시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우편용 표지 항목의 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 ‘</a:t>
            </a:r>
            <a:r>
              <a:rPr lang="ko-KR" altLang="en-US" sz="900" dirty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900" dirty="0"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900" dirty="0">
                <a:latin typeface="나눔고딕" pitchFamily="50" charset="-127"/>
                <a:ea typeface="나눔고딕" pitchFamily="50" charset="-127"/>
              </a:rPr>
              <a:t>을 선택하여 출력</a:t>
            </a:r>
          </a:p>
        </p:txBody>
      </p:sp>
      <p:sp>
        <p:nvSpPr>
          <p:cNvPr id="5" name="타원 4"/>
          <p:cNvSpPr/>
          <p:nvPr/>
        </p:nvSpPr>
        <p:spPr>
          <a:xfrm>
            <a:off x="107950" y="2300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" name="TextBox 22"/>
          <p:cNvSpPr txBox="1">
            <a:spLocks noChangeArrowheads="1"/>
          </p:cNvSpPr>
          <p:nvPr/>
        </p:nvSpPr>
        <p:spPr bwMode="auto">
          <a:xfrm>
            <a:off x="388938" y="2300288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우편물 겉봉투에 부착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419475" y="2449513"/>
            <a:ext cx="4491038" cy="389890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276600" y="234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114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6492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>
                <a:latin typeface="나눔고딕" pitchFamily="50" charset="-127"/>
                <a:ea typeface="나눔고딕" pitchFamily="50" charset="-127"/>
              </a:rPr>
              <a:t>출력</a:t>
            </a:r>
            <a:r>
              <a:rPr lang="en-US" altLang="ko-KR" sz="1200" b="1">
                <a:latin typeface="나눔고딕" pitchFamily="50" charset="-127"/>
                <a:ea typeface="나눔고딕" pitchFamily="50" charset="-127"/>
              </a:rPr>
              <a:t>_2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3189020" y="1496114"/>
            <a:ext cx="835025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300762" y="2133122"/>
            <a:ext cx="334962" cy="2238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059113" y="1316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030198" y="2101162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지원신청결과</a:t>
            </a: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2300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114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25066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지원신청결과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_1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22"/>
          <p:cNvSpPr txBox="1">
            <a:spLocks noChangeArrowheads="1"/>
          </p:cNvSpPr>
          <p:nvPr/>
        </p:nvSpPr>
        <p:spPr bwMode="auto">
          <a:xfrm>
            <a:off x="439925" y="2300288"/>
            <a:ext cx="2022475" cy="1131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지원결과내용  확인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105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지원신청 선정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선정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지원신청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미선정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불합격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</a:t>
            </a:r>
          </a:p>
          <a:p>
            <a:pPr>
              <a:defRPr/>
            </a:pP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으로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반영됨</a:t>
            </a:r>
          </a:p>
          <a:p>
            <a:pPr>
              <a:defRPr/>
            </a:pP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93701" y="1394458"/>
            <a:ext cx="18740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심사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완료후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신청결과는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 신청한 아이디로 로그인후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나의지원사업진행현황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에서 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확인가능함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5" name="그림 24" descr="20200821_1311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5836" y="1051496"/>
            <a:ext cx="5472608" cy="2379871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928775" y="1041718"/>
            <a:ext cx="5639670" cy="2389649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643024" y="104171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336196" y="2934469"/>
            <a:ext cx="324035" cy="28888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9" name="그림 28" descr="신청완료 화면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4762" y="3774366"/>
            <a:ext cx="4104456" cy="10403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0" name="그림 29" descr="신청완료 화면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64762" y="5085184"/>
            <a:ext cx="4119164" cy="104411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5" name="직사각형 34"/>
          <p:cNvSpPr/>
          <p:nvPr/>
        </p:nvSpPr>
        <p:spPr>
          <a:xfrm>
            <a:off x="3095836" y="5481228"/>
            <a:ext cx="707122" cy="217488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불합격</a:t>
            </a:r>
            <a:endParaRPr lang="ko-KR" altLang="en-US" sz="11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95836" y="4185084"/>
            <a:ext cx="707122" cy="217488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6200000" scaled="0"/>
          </a:gra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1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선정</a:t>
            </a:r>
            <a:endParaRPr lang="ko-KR" altLang="en-US" sz="11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7596336" y="4402572"/>
            <a:ext cx="472882" cy="178556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601519" y="5717766"/>
            <a:ext cx="472882" cy="178556"/>
          </a:xfrm>
          <a:prstGeom prst="rect">
            <a:avLst/>
          </a:prstGeom>
          <a:noFill/>
          <a:ln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928774" y="3739651"/>
            <a:ext cx="5639670" cy="2389649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810086" y="3631491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그림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6175" y="1062122"/>
            <a:ext cx="6607708" cy="1308193"/>
          </a:xfrm>
          <a:prstGeom prst="rect">
            <a:avLst/>
          </a:prstGeom>
        </p:spPr>
      </p:pic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93700" y="1062122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선정확인서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3188" y="1071507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1148" name="TextBox 9"/>
          <p:cNvSpPr txBox="1">
            <a:spLocks noChangeArrowheads="1"/>
          </p:cNvSpPr>
          <p:nvPr/>
        </p:nvSpPr>
        <p:spPr bwMode="auto">
          <a:xfrm>
            <a:off x="196850" y="546100"/>
            <a:ext cx="125066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지원신청결과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_2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179495" y="1486589"/>
            <a:ext cx="835025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059113" y="1316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244150" y="2146031"/>
            <a:ext cx="395345" cy="2238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88938" y="1462349"/>
            <a:ext cx="19148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지원결과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선정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된 경우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선정확인서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보기</a:t>
            </a:r>
            <a:r>
              <a:rPr lang="en-US" altLang="ko-KR" sz="900" dirty="0" smtClean="0">
                <a:solidFill>
                  <a:srgbClr val="0000FF"/>
                </a:solidFill>
                <a:latin typeface="나눔고딕" pitchFamily="50" charset="-127"/>
                <a:ea typeface="나눔고딕" pitchFamily="50" charset="-127"/>
              </a:rPr>
              <a:t>] 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을 선택하여 보조금지원예정통보서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화면 확인</a:t>
            </a:r>
            <a:endParaRPr lang="en-US" altLang="ko-KR" sz="9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추후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통장발급시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출력후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900" dirty="0" err="1" smtClean="0">
                <a:latin typeface="나눔고딕" pitchFamily="50" charset="-127"/>
                <a:ea typeface="나눔고딕" pitchFamily="50" charset="-127"/>
              </a:rPr>
              <a:t>은행방문후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제출해야 통장발급 가능함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3188" y="272897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TextBox 22"/>
          <p:cNvSpPr txBox="1">
            <a:spLocks noChangeArrowheads="1"/>
          </p:cNvSpPr>
          <p:nvPr/>
        </p:nvSpPr>
        <p:spPr bwMode="auto">
          <a:xfrm>
            <a:off x="384176" y="2728979"/>
            <a:ext cx="20224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err="1">
                <a:latin typeface="나눔고딕" pitchFamily="50" charset="-127"/>
                <a:ea typeface="나눔고딕" pitchFamily="50" charset="-127"/>
              </a:rPr>
              <a:t>미리보기</a:t>
            </a: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 확인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3188" y="3536956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TextBox 22"/>
          <p:cNvSpPr txBox="1">
            <a:spLocks noChangeArrowheads="1"/>
          </p:cNvSpPr>
          <p:nvPr/>
        </p:nvSpPr>
        <p:spPr bwMode="auto">
          <a:xfrm>
            <a:off x="384176" y="3536956"/>
            <a:ext cx="2022475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>
                <a:latin typeface="나눔고딕" pitchFamily="50" charset="-127"/>
                <a:ea typeface="나눔고딕" pitchFamily="50" charset="-127"/>
              </a:rPr>
              <a:t>문서 저장 및 출력 가능</a:t>
            </a:r>
            <a:endParaRPr lang="en-US" altLang="ko-KR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958400" y="208411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3" name="그림 32" descr="20200821_1406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524178"/>
            <a:ext cx="4490347" cy="38571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563887" y="2524177"/>
            <a:ext cx="4490348" cy="3857151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44863" y="238567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92462" y="2719453"/>
            <a:ext cx="636150" cy="2635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344863" y="272897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 descr="그림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2400" y="1079500"/>
            <a:ext cx="6607342" cy="1308120"/>
          </a:xfrm>
          <a:prstGeom prst="rect">
            <a:avLst/>
          </a:prstGeom>
        </p:spPr>
      </p:pic>
      <p:sp>
        <p:nvSpPr>
          <p:cNvPr id="3" name="타원 2"/>
          <p:cNvSpPr/>
          <p:nvPr/>
        </p:nvSpPr>
        <p:spPr>
          <a:xfrm>
            <a:off x="107950" y="1079500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TextBox 22"/>
          <p:cNvSpPr txBox="1">
            <a:spLocks noChangeArrowheads="1"/>
          </p:cNvSpPr>
          <p:nvPr/>
        </p:nvSpPr>
        <p:spPr bwMode="auto">
          <a:xfrm>
            <a:off x="388938" y="1079500"/>
            <a:ext cx="2022475" cy="39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결과사유의 보기 클릭</a:t>
            </a:r>
            <a:endParaRPr lang="en-US" altLang="ko-KR" sz="1050" b="1" dirty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7950" y="230028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189020" y="1496114"/>
            <a:ext cx="835025" cy="2254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059113" y="1316038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TextBox 22"/>
          <p:cNvSpPr txBox="1">
            <a:spLocks noChangeArrowheads="1"/>
          </p:cNvSpPr>
          <p:nvPr/>
        </p:nvSpPr>
        <p:spPr bwMode="auto">
          <a:xfrm>
            <a:off x="439925" y="2300288"/>
            <a:ext cx="2022475" cy="392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1050" b="1" dirty="0" smtClean="0">
                <a:latin typeface="나눔고딕" pitchFamily="50" charset="-127"/>
                <a:ea typeface="나눔고딕" pitchFamily="50" charset="-127"/>
              </a:rPr>
              <a:t>지원결과사유 내용  확인</a:t>
            </a:r>
            <a:endParaRPr lang="en-US" altLang="ko-KR" sz="1050" b="1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defRPr/>
            </a:pPr>
            <a:endParaRPr lang="en-US" altLang="ko-KR" sz="9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7910513" y="2152172"/>
            <a:ext cx="334962" cy="223838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3" name="그림 22" descr="20190508_1629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0" y="2996940"/>
            <a:ext cx="2733675" cy="2514600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393700" y="1394458"/>
            <a:ext cx="191004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지원결과 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불합격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 된 경우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, </a:t>
            </a:r>
          </a:p>
          <a:p>
            <a:pPr>
              <a:defRPr/>
            </a:pP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결과 사유의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 [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보기</a:t>
            </a:r>
            <a:r>
              <a:rPr lang="en-US" altLang="ko-KR" sz="900" dirty="0" smtClean="0">
                <a:latin typeface="나눔고딕" pitchFamily="50" charset="-127"/>
                <a:ea typeface="나눔고딕" pitchFamily="50" charset="-127"/>
              </a:rPr>
              <a:t>]</a:t>
            </a:r>
            <a:r>
              <a:rPr lang="ko-KR" altLang="en-US" sz="900" dirty="0" smtClean="0">
                <a:latin typeface="나눔고딕" pitchFamily="50" charset="-127"/>
                <a:ea typeface="나눔고딕" pitchFamily="50" charset="-127"/>
              </a:rPr>
              <a:t>를 선택하여 불합격 사유 확인 가능함</a:t>
            </a:r>
            <a:endParaRPr lang="ko-KR" altLang="en-US" sz="9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83960" y="2924930"/>
            <a:ext cx="2880400" cy="2664370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213095" y="2782055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TextBox 9"/>
          <p:cNvSpPr txBox="1">
            <a:spLocks noChangeArrowheads="1"/>
          </p:cNvSpPr>
          <p:nvPr/>
        </p:nvSpPr>
        <p:spPr bwMode="auto">
          <a:xfrm>
            <a:off x="196850" y="535027"/>
            <a:ext cx="125066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 smtClean="0">
                <a:latin typeface="나눔고딕" pitchFamily="50" charset="-127"/>
                <a:ea typeface="나눔고딕" pitchFamily="50" charset="-127"/>
              </a:rPr>
              <a:t>지원신청결과</a:t>
            </a:r>
            <a:r>
              <a:rPr lang="en-US" altLang="ko-KR" sz="1200" b="1" dirty="0" smtClean="0">
                <a:latin typeface="나눔고딕" pitchFamily="50" charset="-127"/>
                <a:ea typeface="나눔고딕" pitchFamily="50" charset="-127"/>
              </a:rPr>
              <a:t>_3</a:t>
            </a:r>
            <a:endParaRPr lang="en-US" altLang="ko-KR" sz="12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7672650" y="2084119"/>
            <a:ext cx="285750" cy="28575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그림 4" descr="2016 매뉴얼 표지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541338" y="2109788"/>
            <a:ext cx="8056562" cy="105727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5000" b="1" spc="-200" dirty="0">
                <a:latin typeface="나눔바른고딕" pitchFamily="50" charset="-127"/>
                <a:ea typeface="나눔바른고딕" pitchFamily="50" charset="-127"/>
              </a:rPr>
              <a:t>감사합니다</a:t>
            </a:r>
            <a:r>
              <a:rPr lang="en-US" altLang="ko-KR" sz="5000" b="1" spc="-200" dirty="0">
                <a:latin typeface="나눔바른고딕" pitchFamily="50" charset="-127"/>
                <a:ea typeface="나눔바른고딕" pitchFamily="50" charset="-127"/>
              </a:rPr>
              <a:t>.</a:t>
            </a:r>
            <a:endParaRPr lang="en-US" altLang="ko-KR" sz="5000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29000">
              <a:schemeClr val="bg1"/>
            </a:gs>
            <a:gs pos="100000">
              <a:schemeClr val="bg1"/>
            </a:gs>
            <a:gs pos="0">
              <a:schemeClr val="accent3">
                <a:lumMod val="20000"/>
                <a:lumOff val="80000"/>
              </a:schemeClr>
            </a:gs>
          </a:gsLst>
          <a:lin ang="5400000" scaled="0"/>
        </a:gradFill>
        <a:ln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5400000" scaled="0"/>
          </a:gradFill>
        </a:ln>
      </a:spPr>
      <a:bodyPr rtlCol="0" anchor="ctr"/>
      <a:lstStyle>
        <a:defPPr algn="ctr">
          <a:defRPr>
            <a:latin typeface="나눔고딕 ExtraBold" pitchFamily="50" charset="-127"/>
            <a:ea typeface="나눔고딕 ExtraBold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29000">
              <a:schemeClr val="bg1"/>
            </a:gs>
            <a:gs pos="100000">
              <a:schemeClr val="bg1"/>
            </a:gs>
            <a:gs pos="0">
              <a:schemeClr val="accent3">
                <a:lumMod val="20000"/>
                <a:lumOff val="80000"/>
              </a:schemeClr>
            </a:gs>
          </a:gsLst>
          <a:lin ang="5400000" scaled="0"/>
        </a:gradFill>
        <a:ln>
          <a:gradFill>
            <a:gsLst>
              <a:gs pos="0">
                <a:schemeClr val="accent3"/>
              </a:gs>
              <a:gs pos="100000">
                <a:schemeClr val="bg1"/>
              </a:gs>
            </a:gsLst>
            <a:lin ang="5400000" scaled="0"/>
          </a:gradFill>
        </a:ln>
      </a:spPr>
      <a:bodyPr rtlCol="0" anchor="ctr"/>
      <a:lstStyle>
        <a:defPPr algn="ctr">
          <a:defRPr>
            <a:latin typeface="나눔고딕 ExtraBold" pitchFamily="50" charset="-127"/>
            <a:ea typeface="나눔고딕 ExtraBold" pitchFamily="50" charset="-127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32968</TotalTime>
  <Words>5486</Words>
  <Application>Microsoft Office PowerPoint</Application>
  <PresentationFormat>화면 슬라이드 쇼(4:3)</PresentationFormat>
  <Paragraphs>1818</Paragraphs>
  <Slides>82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82</vt:i4>
      </vt:variant>
    </vt:vector>
  </HeadingPairs>
  <TitlesOfParts>
    <vt:vector size="96" baseType="lpstr">
      <vt:lpstr>HY헤드라인M</vt:lpstr>
      <vt:lpstr>굴림</vt:lpstr>
      <vt:lpstr>나눔고딕</vt:lpstr>
      <vt:lpstr>나눔고딕 ExtraBold</vt:lpstr>
      <vt:lpstr>나눔바른고딕</vt:lpstr>
      <vt:lpstr>맑은 고딕</vt:lpstr>
      <vt:lpstr>조선일보명조</vt:lpstr>
      <vt:lpstr>Arial</vt:lpstr>
      <vt:lpstr>Calibri</vt:lpstr>
      <vt:lpstr>Cambria</vt:lpstr>
      <vt:lpstr>Wingdings</vt:lpstr>
      <vt:lpstr>Office 테마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arko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user</cp:lastModifiedBy>
  <cp:revision>2589</cp:revision>
  <cp:lastPrinted>2014-02-11T11:33:14Z</cp:lastPrinted>
  <dcterms:created xsi:type="dcterms:W3CDTF">2012-08-09T00:37:08Z</dcterms:created>
  <dcterms:modified xsi:type="dcterms:W3CDTF">2020-12-24T00:48:26Z</dcterms:modified>
</cp:coreProperties>
</file>